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4"/>
  </p:notesMasterIdLst>
  <p:handoutMasterIdLst>
    <p:handoutMasterId r:id="rId55"/>
  </p:handoutMasterIdLst>
  <p:sldIdLst>
    <p:sldId id="283" r:id="rId3"/>
    <p:sldId id="266" r:id="rId4"/>
    <p:sldId id="269" r:id="rId5"/>
    <p:sldId id="605" r:id="rId6"/>
    <p:sldId id="604" r:id="rId7"/>
    <p:sldId id="647" r:id="rId8"/>
    <p:sldId id="584" r:id="rId9"/>
    <p:sldId id="585" r:id="rId10"/>
    <p:sldId id="587" r:id="rId11"/>
    <p:sldId id="666" r:id="rId12"/>
    <p:sldId id="589" r:id="rId13"/>
    <p:sldId id="592" r:id="rId14"/>
    <p:sldId id="593" r:id="rId15"/>
    <p:sldId id="667" r:id="rId16"/>
    <p:sldId id="670" r:id="rId17"/>
    <p:sldId id="671" r:id="rId18"/>
    <p:sldId id="627" r:id="rId19"/>
    <p:sldId id="653" r:id="rId20"/>
    <p:sldId id="656" r:id="rId21"/>
    <p:sldId id="654" r:id="rId22"/>
    <p:sldId id="655" r:id="rId23"/>
    <p:sldId id="628" r:id="rId24"/>
    <p:sldId id="672" r:id="rId25"/>
    <p:sldId id="611" r:id="rId26"/>
    <p:sldId id="607" r:id="rId27"/>
    <p:sldId id="603" r:id="rId28"/>
    <p:sldId id="673" r:id="rId29"/>
    <p:sldId id="635" r:id="rId30"/>
    <p:sldId id="619" r:id="rId31"/>
    <p:sldId id="598" r:id="rId32"/>
    <p:sldId id="658" r:id="rId33"/>
    <p:sldId id="621" r:id="rId34"/>
    <p:sldId id="597" r:id="rId35"/>
    <p:sldId id="620" r:id="rId36"/>
    <p:sldId id="674" r:id="rId37"/>
    <p:sldId id="599" r:id="rId38"/>
    <p:sldId id="668" r:id="rId39"/>
    <p:sldId id="676" r:id="rId40"/>
    <p:sldId id="615" r:id="rId41"/>
    <p:sldId id="637" r:id="rId42"/>
    <p:sldId id="661" r:id="rId43"/>
    <p:sldId id="617" r:id="rId44"/>
    <p:sldId id="618" r:id="rId45"/>
    <p:sldId id="669" r:id="rId46"/>
    <p:sldId id="609" r:id="rId47"/>
    <p:sldId id="663" r:id="rId48"/>
    <p:sldId id="664" r:id="rId49"/>
    <p:sldId id="665" r:id="rId50"/>
    <p:sldId id="645" r:id="rId51"/>
    <p:sldId id="624" r:id="rId52"/>
    <p:sldId id="675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94989" autoAdjust="0"/>
  </p:normalViewPr>
  <p:slideViewPr>
    <p:cSldViewPr snapToGrid="0" snapToObjects="1">
      <p:cViewPr varScale="1">
        <p:scale>
          <a:sx n="81" d="100"/>
          <a:sy n="81" d="100"/>
        </p:scale>
        <p:origin x="171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9C267-CB9E-4FEE-B12F-FCF0A15C4250}" type="datetimeFigureOut">
              <a:rPr lang="en-NL" smtClean="0"/>
              <a:t>20/06/2019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D62DC-FA3C-44A4-91D6-424B8A3B25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0863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C9F5EB-3697-47D3-803F-2F95025BA51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7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822995"/>
            <a:ext cx="7265534" cy="2972717"/>
          </a:xfrm>
        </p:spPr>
        <p:txBody>
          <a:bodyPr>
            <a:noAutofit/>
          </a:bodyPr>
          <a:lstStyle>
            <a:lvl1pPr algn="l">
              <a:defRPr sz="78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4271063"/>
            <a:ext cx="7067378" cy="136773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9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55821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6/20/2019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74638"/>
            <a:ext cx="71064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600200"/>
            <a:ext cx="7106464" cy="464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6108245"/>
            <a:ext cx="1368883" cy="84323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0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583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3583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Afbeelding 2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47.png"/><Relationship Id="rId7" Type="http://schemas.openxmlformats.org/officeDocument/2006/relationships/image" Target="../media/image92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0409" y="674005"/>
            <a:ext cx="7588225" cy="292644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/>
                <a:cs typeface="Arial"/>
              </a:rPr>
              <a:t>Accurate, Detailed, and Automatic</a:t>
            </a:r>
            <a:br>
              <a:rPr lang="en-US" sz="3600" dirty="0">
                <a:latin typeface="Arial"/>
                <a:cs typeface="Arial"/>
              </a:rPr>
            </a:br>
            <a:r>
              <a:rPr lang="en-US" sz="3600" dirty="0">
                <a:latin typeface="Arial"/>
                <a:cs typeface="Arial"/>
              </a:rPr>
              <a:t>Tree Modelling from Point Clouds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3886200"/>
            <a:ext cx="5892160" cy="1752600"/>
          </a:xfrm>
        </p:spPr>
        <p:txBody>
          <a:bodyPr/>
          <a:lstStyle/>
          <a:p>
            <a:pPr algn="l"/>
            <a:r>
              <a:rPr lang="en-US" dirty="0">
                <a:latin typeface="Arial"/>
                <a:cs typeface="Arial"/>
              </a:rPr>
              <a:t>Shenglan Du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Mentor: </a:t>
            </a:r>
            <a:r>
              <a:rPr lang="en-US" sz="2000" dirty="0" err="1"/>
              <a:t>Liangliang</a:t>
            </a:r>
            <a:r>
              <a:rPr lang="en-US" sz="2000"/>
              <a:t> Nan</a:t>
            </a:r>
            <a:endParaRPr lang="en-US" sz="2000" dirty="0"/>
          </a:p>
          <a:p>
            <a:r>
              <a:rPr lang="en-US" sz="2000" dirty="0"/>
              <a:t>3D Geoinformation Group</a:t>
            </a:r>
          </a:p>
          <a:p>
            <a:pPr algn="l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061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82"/>
    </mc:Choice>
    <mc:Fallback xmlns="">
      <p:transition spd="slow" advTm="1688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8B31404-B8C8-4E60-A7F6-D7A1FF15BA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64" r="64"/>
          <a:stretch>
            <a:fillRect/>
          </a:stretch>
        </p:blipFill>
        <p:spPr>
          <a:xfrm>
            <a:off x="0" y="-4534"/>
            <a:ext cx="9144000" cy="6857999"/>
          </a:xfrm>
        </p:spPr>
      </p:pic>
      <p:sp>
        <p:nvSpPr>
          <p:cNvPr id="5" name="Rectangle 4"/>
          <p:cNvSpPr/>
          <p:nvPr/>
        </p:nvSpPr>
        <p:spPr>
          <a:xfrm>
            <a:off x="2708660" y="2750884"/>
            <a:ext cx="4123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  <a:sym typeface="Tahoma" charset="0"/>
              </a:rPr>
              <a:t>2. Related Work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7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2"/>
    </mc:Choice>
    <mc:Fallback xmlns="">
      <p:transition spd="slow" advTm="468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15EDE-64E2-40E4-83BF-19381E95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Modelling “icon” trees </a:t>
            </a:r>
            <a:endParaRPr lang="en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21CAD-0529-4166-9E34-B465CD09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58188" cy="5182437"/>
          </a:xfrm>
        </p:spPr>
        <p:txBody>
          <a:bodyPr>
            <a:normAutofit/>
          </a:bodyPr>
          <a:lstStyle/>
          <a:p>
            <a:r>
              <a:rPr lang="en-GB" sz="2000" b="1" dirty="0"/>
              <a:t>Modelling 3D trees for </a:t>
            </a:r>
            <a:r>
              <a:rPr lang="en-GB" sz="2000" b="1" dirty="0" err="1"/>
              <a:t>CityGML</a:t>
            </a:r>
            <a:r>
              <a:rPr lang="en-GB" sz="2000" b="1" dirty="0"/>
              <a:t> Singapore</a:t>
            </a:r>
            <a:r>
              <a:rPr lang="en-GB" sz="2000" dirty="0"/>
              <a:t> (Soon et al. 2017)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                            LOD1                                       LOD2</a:t>
            </a:r>
          </a:p>
          <a:p>
            <a:endParaRPr lang="en-GB" sz="2000" dirty="0"/>
          </a:p>
          <a:p>
            <a:pPr lvl="1"/>
            <a:r>
              <a:rPr lang="en-GB" sz="2000" dirty="0"/>
              <a:t>Can model trees on a large region</a:t>
            </a:r>
          </a:p>
          <a:p>
            <a:pPr lvl="1"/>
            <a:r>
              <a:rPr lang="en-GB" sz="2000" dirty="0"/>
              <a:t>Tree model is not accurate or detailed</a:t>
            </a:r>
          </a:p>
          <a:p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BB309-588E-4152-A5E4-7C0C9864D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42558" y="2122963"/>
            <a:ext cx="3244017" cy="2424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7AC619-8E77-4DAD-A384-6A82B46550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33455" y="2122963"/>
            <a:ext cx="3260538" cy="24248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4F9EB-2687-4355-B189-38DAB9DC443C}"/>
              </a:ext>
            </a:extLst>
          </p:cNvPr>
          <p:cNvSpPr/>
          <p:nvPr/>
        </p:nvSpPr>
        <p:spPr>
          <a:xfrm>
            <a:off x="1241716" y="2122963"/>
            <a:ext cx="3260538" cy="242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F8D72-D9E9-4D3E-83C8-4DE8D39278AF}"/>
              </a:ext>
            </a:extLst>
          </p:cNvPr>
          <p:cNvSpPr/>
          <p:nvPr/>
        </p:nvSpPr>
        <p:spPr>
          <a:xfrm>
            <a:off x="4726037" y="2118861"/>
            <a:ext cx="3260538" cy="242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661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25CA28-DC1D-46C8-B693-5CAF413BB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757" y="2110338"/>
            <a:ext cx="3236818" cy="24558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B0838A-DE05-41BE-800A-0A9168A8D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2"/>
          <a:stretch/>
        </p:blipFill>
        <p:spPr>
          <a:xfrm>
            <a:off x="1181145" y="2122963"/>
            <a:ext cx="3260539" cy="2474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015EDE-64E2-40E4-83BF-19381E95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Cylinder-fitting approach</a:t>
            </a:r>
            <a:endParaRPr lang="en-N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21CAD-0529-4166-9E34-B465CD09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58188" cy="5182437"/>
          </a:xfrm>
        </p:spPr>
        <p:txBody>
          <a:bodyPr>
            <a:normAutofit/>
          </a:bodyPr>
          <a:lstStyle/>
          <a:p>
            <a:r>
              <a:rPr lang="en-GB" sz="2000" b="1" dirty="0"/>
              <a:t>Automatic trunk reconstruction</a:t>
            </a:r>
            <a:r>
              <a:rPr lang="en-GB" sz="2000" dirty="0"/>
              <a:t> (Wang et al. 2016)</a:t>
            </a:r>
          </a:p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                      fitting process                    reconstructed trunk</a:t>
            </a:r>
          </a:p>
          <a:p>
            <a:endParaRPr lang="en-GB" sz="2000" dirty="0"/>
          </a:p>
          <a:p>
            <a:pPr lvl="1"/>
            <a:r>
              <a:rPr lang="en-GB" sz="2000" dirty="0"/>
              <a:t>Can model the trunk accurately</a:t>
            </a:r>
          </a:p>
          <a:p>
            <a:pPr lvl="1"/>
            <a:r>
              <a:rPr lang="en-GB" sz="2000" dirty="0"/>
              <a:t>Doesn’t consider other small tree branches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4F9EB-2687-4355-B189-38DAB9DC443C}"/>
              </a:ext>
            </a:extLst>
          </p:cNvPr>
          <p:cNvSpPr/>
          <p:nvPr/>
        </p:nvSpPr>
        <p:spPr>
          <a:xfrm>
            <a:off x="1241716" y="2122963"/>
            <a:ext cx="3260538" cy="242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F8D72-D9E9-4D3E-83C8-4DE8D39278AF}"/>
              </a:ext>
            </a:extLst>
          </p:cNvPr>
          <p:cNvSpPr/>
          <p:nvPr/>
        </p:nvSpPr>
        <p:spPr>
          <a:xfrm>
            <a:off x="4726037" y="2118861"/>
            <a:ext cx="3260538" cy="242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385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ED1ABD8-2132-40B6-B3FB-36ACF2C1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166" y="2159644"/>
            <a:ext cx="2027006" cy="2454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6386A1-E037-4D90-B29A-D891C695E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150" y="2182374"/>
            <a:ext cx="1944588" cy="2403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E6EDA5-9E8B-49B5-A226-13E168532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445" y="2159644"/>
            <a:ext cx="2143040" cy="24491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121CAD-0529-4166-9E34-B465CD09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58188" cy="5182437"/>
          </a:xfrm>
        </p:spPr>
        <p:txBody>
          <a:bodyPr>
            <a:normAutofit/>
          </a:bodyPr>
          <a:lstStyle/>
          <a:p>
            <a:r>
              <a:rPr lang="en-GB" sz="2000" b="1" dirty="0"/>
              <a:t>Automatic reconstruction of tree skeleton</a:t>
            </a:r>
            <a:r>
              <a:rPr lang="en-GB" sz="2000" dirty="0"/>
              <a:t> (</a:t>
            </a:r>
            <a:r>
              <a:rPr lang="en-GB" sz="2000" dirty="0" err="1"/>
              <a:t>Livny</a:t>
            </a:r>
            <a:r>
              <a:rPr lang="en-GB" sz="2000" dirty="0"/>
              <a:t> et al. 2010)</a:t>
            </a:r>
          </a:p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               point clouds                skeleton                  tree branches  </a:t>
            </a:r>
          </a:p>
          <a:p>
            <a:endParaRPr lang="en-GB" sz="2000" dirty="0"/>
          </a:p>
          <a:p>
            <a:pPr lvl="1"/>
            <a:r>
              <a:rPr lang="en-GB" sz="2000" dirty="0"/>
              <a:t>Can model the complicated skeletal structure of the tree</a:t>
            </a:r>
          </a:p>
          <a:p>
            <a:pPr lvl="1"/>
            <a:r>
              <a:rPr lang="en-GB" sz="2000" dirty="0"/>
              <a:t>Doesn’t fit enough to the input points</a:t>
            </a:r>
          </a:p>
          <a:p>
            <a:pPr marL="0" indent="0">
              <a:buNone/>
            </a:pPr>
            <a:r>
              <a:rPr lang="en-GB" sz="2000" dirty="0"/>
              <a:t>     </a:t>
            </a:r>
            <a:endParaRPr lang="en-NL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15EDE-64E2-40E4-83BF-19381E95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Skeleton-based approach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4F9EB-2687-4355-B189-38DAB9DC443C}"/>
              </a:ext>
            </a:extLst>
          </p:cNvPr>
          <p:cNvSpPr/>
          <p:nvPr/>
        </p:nvSpPr>
        <p:spPr>
          <a:xfrm>
            <a:off x="980458" y="2159644"/>
            <a:ext cx="2235015" cy="242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AA39E3-D3A8-4970-B483-AC3DB5A6C6EA}"/>
              </a:ext>
            </a:extLst>
          </p:cNvPr>
          <p:cNvSpPr/>
          <p:nvPr/>
        </p:nvSpPr>
        <p:spPr>
          <a:xfrm>
            <a:off x="3454492" y="2159644"/>
            <a:ext cx="2235015" cy="242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C856EB-2AED-4EF6-8E78-9FD9D0B91FFF}"/>
              </a:ext>
            </a:extLst>
          </p:cNvPr>
          <p:cNvSpPr/>
          <p:nvPr/>
        </p:nvSpPr>
        <p:spPr>
          <a:xfrm>
            <a:off x="5928526" y="2159644"/>
            <a:ext cx="2235015" cy="24248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92900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8B31404-B8C8-4E60-A7F6-D7A1FF15BA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64" r="64"/>
          <a:stretch>
            <a:fillRect/>
          </a:stretch>
        </p:blipFill>
        <p:spPr>
          <a:xfrm>
            <a:off x="0" y="-4534"/>
            <a:ext cx="9144000" cy="6857999"/>
          </a:xfrm>
        </p:spPr>
      </p:pic>
      <p:sp>
        <p:nvSpPr>
          <p:cNvPr id="5" name="Rectangle 4"/>
          <p:cNvSpPr/>
          <p:nvPr/>
        </p:nvSpPr>
        <p:spPr>
          <a:xfrm>
            <a:off x="2708660" y="2750884"/>
            <a:ext cx="4123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  <a:sym typeface="Tahoma" charset="0"/>
              </a:rPr>
              <a:t>3. Methodology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44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2"/>
    </mc:Choice>
    <mc:Fallback xmlns="">
      <p:transition spd="slow" advTm="468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4202-7082-436C-BE94-29EB0CFE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Methodology Overview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BD6E0-F56A-4D03-BEC2-E66CC2CC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6" y="3232345"/>
            <a:ext cx="1642095" cy="2183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8F3FA-761B-488F-B61A-8D33139E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75" y="3272848"/>
            <a:ext cx="1592732" cy="21834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D35F-E674-404D-ADA5-F3025E421EE0}"/>
              </a:ext>
            </a:extLst>
          </p:cNvPr>
          <p:cNvSpPr/>
          <p:nvPr/>
        </p:nvSpPr>
        <p:spPr>
          <a:xfrm>
            <a:off x="1766527" y="2179886"/>
            <a:ext cx="1759208" cy="9045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Skeleton Initialization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D1BB8-4590-499E-A181-FA023C2CC976}"/>
              </a:ext>
            </a:extLst>
          </p:cNvPr>
          <p:cNvSpPr/>
          <p:nvPr/>
        </p:nvSpPr>
        <p:spPr>
          <a:xfrm>
            <a:off x="3844073" y="2191760"/>
            <a:ext cx="1937106" cy="9043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Skeleton Simplification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6A7A9-D3AD-499F-87F8-D026A7289839}"/>
              </a:ext>
            </a:extLst>
          </p:cNvPr>
          <p:cNvSpPr/>
          <p:nvPr/>
        </p:nvSpPr>
        <p:spPr>
          <a:xfrm>
            <a:off x="6082847" y="2185775"/>
            <a:ext cx="1160384" cy="8987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Branch Fitting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2235E-F4C6-4DF0-A5F7-FCC632BD7D34}"/>
              </a:ext>
            </a:extLst>
          </p:cNvPr>
          <p:cNvSpPr/>
          <p:nvPr/>
        </p:nvSpPr>
        <p:spPr>
          <a:xfrm>
            <a:off x="7705605" y="2191759"/>
            <a:ext cx="1065328" cy="8927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Fine 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F165F4-9F1E-427E-9BB7-9F20EA238600}"/>
              </a:ext>
            </a:extLst>
          </p:cNvPr>
          <p:cNvSpPr/>
          <p:nvPr/>
        </p:nvSpPr>
        <p:spPr>
          <a:xfrm>
            <a:off x="3525735" y="256528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C09F7-663D-4022-A3AC-5AE155D29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40" y="3232345"/>
            <a:ext cx="1642095" cy="225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0886BE-E720-4DF7-9977-EDCAC4126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78" y="3232345"/>
            <a:ext cx="1503946" cy="218344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113F4D-E774-40C8-BAA5-5AA4E5AAACAB}"/>
              </a:ext>
            </a:extLst>
          </p:cNvPr>
          <p:cNvSpPr/>
          <p:nvPr/>
        </p:nvSpPr>
        <p:spPr>
          <a:xfrm>
            <a:off x="5768515" y="256116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9B826A-3046-4A57-AF3C-07F17366E4BD}"/>
              </a:ext>
            </a:extLst>
          </p:cNvPr>
          <p:cNvSpPr/>
          <p:nvPr/>
        </p:nvSpPr>
        <p:spPr>
          <a:xfrm>
            <a:off x="7231184" y="2559929"/>
            <a:ext cx="474421" cy="20394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99FA26-C639-465E-8DC8-4EB5043B8B54}"/>
              </a:ext>
            </a:extLst>
          </p:cNvPr>
          <p:cNvSpPr/>
          <p:nvPr/>
        </p:nvSpPr>
        <p:spPr>
          <a:xfrm>
            <a:off x="412613" y="2185774"/>
            <a:ext cx="1028943" cy="899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Point cloud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98B84FC-7E19-4512-B858-82B9388F1A17}"/>
              </a:ext>
            </a:extLst>
          </p:cNvPr>
          <p:cNvSpPr/>
          <p:nvPr/>
        </p:nvSpPr>
        <p:spPr>
          <a:xfrm>
            <a:off x="1448128" y="256528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051DFB-4A9E-4269-A31E-108E09FB8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220" y="3257789"/>
            <a:ext cx="1659073" cy="227531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A2CB67-0D3A-4AE1-88FE-53E341D232BB}"/>
              </a:ext>
            </a:extLst>
          </p:cNvPr>
          <p:cNvCxnSpPr>
            <a:cxnSpLocks/>
          </p:cNvCxnSpPr>
          <p:nvPr/>
        </p:nvCxnSpPr>
        <p:spPr>
          <a:xfrm>
            <a:off x="7459675" y="1873494"/>
            <a:ext cx="0" cy="6864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DC960F-B383-4E9F-8B09-CC17ED8A709D}"/>
              </a:ext>
            </a:extLst>
          </p:cNvPr>
          <p:cNvSpPr txBox="1"/>
          <p:nvPr/>
        </p:nvSpPr>
        <p:spPr>
          <a:xfrm>
            <a:off x="6670919" y="1411829"/>
            <a:ext cx="1666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Add realism</a:t>
            </a:r>
            <a:endParaRPr lang="en-NL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64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4202-7082-436C-BE94-29EB0CFE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Methodology Overview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BD6E0-F56A-4D03-BEC2-E66CC2CC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6" y="3232345"/>
            <a:ext cx="1642095" cy="2183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8F3FA-761B-488F-B61A-8D33139E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75" y="3272848"/>
            <a:ext cx="1592732" cy="21834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D35F-E674-404D-ADA5-F3025E421EE0}"/>
              </a:ext>
            </a:extLst>
          </p:cNvPr>
          <p:cNvSpPr/>
          <p:nvPr/>
        </p:nvSpPr>
        <p:spPr>
          <a:xfrm>
            <a:off x="1766527" y="2179886"/>
            <a:ext cx="1759208" cy="9045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Skeleton Initialization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D1BB8-4590-499E-A181-FA023C2CC976}"/>
              </a:ext>
            </a:extLst>
          </p:cNvPr>
          <p:cNvSpPr/>
          <p:nvPr/>
        </p:nvSpPr>
        <p:spPr>
          <a:xfrm>
            <a:off x="3844073" y="2191760"/>
            <a:ext cx="1937106" cy="9043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Skeleton Simplification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6A7A9-D3AD-499F-87F8-D026A7289839}"/>
              </a:ext>
            </a:extLst>
          </p:cNvPr>
          <p:cNvSpPr/>
          <p:nvPr/>
        </p:nvSpPr>
        <p:spPr>
          <a:xfrm>
            <a:off x="6082847" y="2185775"/>
            <a:ext cx="1160384" cy="8987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Branch Fitting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2235E-F4C6-4DF0-A5F7-FCC632BD7D34}"/>
              </a:ext>
            </a:extLst>
          </p:cNvPr>
          <p:cNvSpPr/>
          <p:nvPr/>
        </p:nvSpPr>
        <p:spPr>
          <a:xfrm>
            <a:off x="7705605" y="2191759"/>
            <a:ext cx="1065328" cy="8927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Fine 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F165F4-9F1E-427E-9BB7-9F20EA238600}"/>
              </a:ext>
            </a:extLst>
          </p:cNvPr>
          <p:cNvSpPr/>
          <p:nvPr/>
        </p:nvSpPr>
        <p:spPr>
          <a:xfrm>
            <a:off x="3525735" y="256528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C09F7-663D-4022-A3AC-5AE155D29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40" y="3232345"/>
            <a:ext cx="1642095" cy="225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0886BE-E720-4DF7-9977-EDCAC4126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78" y="3232345"/>
            <a:ext cx="1503946" cy="218344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113F4D-E774-40C8-BAA5-5AA4E5AAACAB}"/>
              </a:ext>
            </a:extLst>
          </p:cNvPr>
          <p:cNvSpPr/>
          <p:nvPr/>
        </p:nvSpPr>
        <p:spPr>
          <a:xfrm>
            <a:off x="5768515" y="256116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9B826A-3046-4A57-AF3C-07F17366E4BD}"/>
              </a:ext>
            </a:extLst>
          </p:cNvPr>
          <p:cNvSpPr/>
          <p:nvPr/>
        </p:nvSpPr>
        <p:spPr>
          <a:xfrm>
            <a:off x="7231184" y="2559929"/>
            <a:ext cx="474421" cy="20394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99FA26-C639-465E-8DC8-4EB5043B8B54}"/>
              </a:ext>
            </a:extLst>
          </p:cNvPr>
          <p:cNvSpPr/>
          <p:nvPr/>
        </p:nvSpPr>
        <p:spPr>
          <a:xfrm>
            <a:off x="412613" y="2185774"/>
            <a:ext cx="1028943" cy="899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Point cloud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98B84FC-7E19-4512-B858-82B9388F1A17}"/>
              </a:ext>
            </a:extLst>
          </p:cNvPr>
          <p:cNvSpPr/>
          <p:nvPr/>
        </p:nvSpPr>
        <p:spPr>
          <a:xfrm>
            <a:off x="1448128" y="256528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051DFB-4A9E-4269-A31E-108E09FB8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220" y="3257789"/>
            <a:ext cx="1659073" cy="227531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A2CB67-0D3A-4AE1-88FE-53E341D232BB}"/>
              </a:ext>
            </a:extLst>
          </p:cNvPr>
          <p:cNvCxnSpPr>
            <a:cxnSpLocks/>
          </p:cNvCxnSpPr>
          <p:nvPr/>
        </p:nvCxnSpPr>
        <p:spPr>
          <a:xfrm>
            <a:off x="7459675" y="1873494"/>
            <a:ext cx="0" cy="6864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DC960F-B383-4E9F-8B09-CC17ED8A709D}"/>
              </a:ext>
            </a:extLst>
          </p:cNvPr>
          <p:cNvSpPr txBox="1"/>
          <p:nvPr/>
        </p:nvSpPr>
        <p:spPr>
          <a:xfrm>
            <a:off x="6670919" y="1411829"/>
            <a:ext cx="1666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Add realism</a:t>
            </a:r>
            <a:endParaRPr lang="en-NL" sz="2400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B1E177-17AB-4214-9ED4-486590128876}"/>
              </a:ext>
            </a:extLst>
          </p:cNvPr>
          <p:cNvSpPr/>
          <p:nvPr/>
        </p:nvSpPr>
        <p:spPr>
          <a:xfrm>
            <a:off x="19376" y="1324895"/>
            <a:ext cx="1725735" cy="4414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D53E9D-8FCA-4CDA-8A96-EA05286E158A}"/>
              </a:ext>
            </a:extLst>
          </p:cNvPr>
          <p:cNvSpPr/>
          <p:nvPr/>
        </p:nvSpPr>
        <p:spPr>
          <a:xfrm>
            <a:off x="3547151" y="1324895"/>
            <a:ext cx="5596849" cy="4414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27390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DD42-21C5-4020-B40A-C609A89B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Skeleton Initialization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2B833-0669-4D34-9A4C-99A152841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obtain initial tree skeleton from the </a:t>
            </a:r>
            <a:r>
              <a:rPr lang="en-US" dirty="0">
                <a:solidFill>
                  <a:srgbClr val="FF0000"/>
                </a:solidFill>
              </a:rPr>
              <a:t>minimum spanning tree</a:t>
            </a:r>
          </a:p>
          <a:p>
            <a:pPr lvl="1"/>
            <a:r>
              <a:rPr lang="en-GB" dirty="0"/>
              <a:t>Read input points</a:t>
            </a:r>
            <a:br>
              <a:rPr lang="en-GB" dirty="0">
                <a:solidFill>
                  <a:srgbClr val="FF0000"/>
                </a:solidFill>
              </a:rPr>
            </a:br>
            <a:endParaRPr lang="en-NL" dirty="0">
              <a:solidFill>
                <a:srgbClr val="FF0000"/>
              </a:solidFill>
            </a:endParaRPr>
          </a:p>
          <a:p>
            <a:endParaRPr lang="en-N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C99BC6C-48DD-4218-AFA2-5F5E750B5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418" y="3392268"/>
            <a:ext cx="1790970" cy="25997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EB69547-F6BC-42D3-8969-BEC3EE84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992" y="3392268"/>
            <a:ext cx="1735302" cy="2599796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820E810C-C831-44FD-83BF-CEA16D8A4AC0}"/>
              </a:ext>
            </a:extLst>
          </p:cNvPr>
          <p:cNvSpPr/>
          <p:nvPr/>
        </p:nvSpPr>
        <p:spPr>
          <a:xfrm>
            <a:off x="4570723" y="4750465"/>
            <a:ext cx="350588" cy="21439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80C040-399C-4251-BCB9-E676B3694DD3}"/>
              </a:ext>
            </a:extLst>
          </p:cNvPr>
          <p:cNvSpPr txBox="1"/>
          <p:nvPr/>
        </p:nvSpPr>
        <p:spPr>
          <a:xfrm>
            <a:off x="2430207" y="6100981"/>
            <a:ext cx="1117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Real tree</a:t>
            </a:r>
            <a:endParaRPr lang="en-NL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BC9F02-0097-48CD-A75F-2785FF48757C}"/>
              </a:ext>
            </a:extLst>
          </p:cNvPr>
          <p:cNvSpPr txBox="1"/>
          <p:nvPr/>
        </p:nvSpPr>
        <p:spPr>
          <a:xfrm>
            <a:off x="5528406" y="6100981"/>
            <a:ext cx="13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Point cloud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254016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DD42-21C5-4020-B40A-C609A89B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Skeleton Initialization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2B833-0669-4D34-9A4C-99A152841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obtain initial tree skeleton from the </a:t>
            </a:r>
            <a:r>
              <a:rPr lang="en-US" dirty="0">
                <a:solidFill>
                  <a:srgbClr val="FF0000"/>
                </a:solidFill>
              </a:rPr>
              <a:t>minimum spanning tree</a:t>
            </a:r>
          </a:p>
          <a:p>
            <a:pPr lvl="1"/>
            <a:r>
              <a:rPr lang="en-GB" dirty="0"/>
              <a:t>Construct Delaunay triangulation</a:t>
            </a:r>
            <a:br>
              <a:rPr lang="en-GB" dirty="0">
                <a:solidFill>
                  <a:srgbClr val="FF0000"/>
                </a:solidFill>
              </a:rPr>
            </a:br>
            <a:endParaRPr lang="en-NL" dirty="0">
              <a:solidFill>
                <a:srgbClr val="FF0000"/>
              </a:solidFill>
            </a:endParaRPr>
          </a:p>
          <a:p>
            <a:endParaRPr lang="en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B69547-F6BC-42D3-8969-BEC3EE848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98" y="3380535"/>
            <a:ext cx="1735302" cy="2599796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820E810C-C831-44FD-83BF-CEA16D8A4AC0}"/>
              </a:ext>
            </a:extLst>
          </p:cNvPr>
          <p:cNvSpPr/>
          <p:nvPr/>
        </p:nvSpPr>
        <p:spPr>
          <a:xfrm>
            <a:off x="4570723" y="4750465"/>
            <a:ext cx="350588" cy="21439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BC9F02-0097-48CD-A75F-2785FF48757C}"/>
              </a:ext>
            </a:extLst>
          </p:cNvPr>
          <p:cNvSpPr txBox="1"/>
          <p:nvPr/>
        </p:nvSpPr>
        <p:spPr>
          <a:xfrm>
            <a:off x="2680298" y="6128002"/>
            <a:ext cx="13553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Point cloud</a:t>
            </a:r>
            <a:endParaRPr lang="en-NL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0260C-0C9A-4592-9DF9-9C2BD164AD02}"/>
              </a:ext>
            </a:extLst>
          </p:cNvPr>
          <p:cNvSpPr txBox="1"/>
          <p:nvPr/>
        </p:nvSpPr>
        <p:spPr>
          <a:xfrm>
            <a:off x="5232865" y="6128002"/>
            <a:ext cx="2558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Delaunay triangulation</a:t>
            </a:r>
            <a:endParaRPr lang="en-NL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F34C1E-FDE0-42D6-9E04-8AD4B759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291" y="3429000"/>
            <a:ext cx="1754541" cy="25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150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DD42-21C5-4020-B40A-C609A89B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Skeleton Initialization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2B833-0669-4D34-9A4C-99A152841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obtain initial tree skeleton from the </a:t>
            </a:r>
            <a:r>
              <a:rPr lang="en-US" dirty="0">
                <a:solidFill>
                  <a:srgbClr val="FF0000"/>
                </a:solidFill>
              </a:rPr>
              <a:t>minimum spanning tree</a:t>
            </a:r>
            <a:br>
              <a:rPr lang="en-GB" dirty="0">
                <a:solidFill>
                  <a:srgbClr val="FF0000"/>
                </a:solidFill>
              </a:rPr>
            </a:br>
            <a:endParaRPr lang="en-NL" dirty="0">
              <a:solidFill>
                <a:srgbClr val="FF0000"/>
              </a:solidFill>
            </a:endParaRPr>
          </a:p>
          <a:p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F34C1E-FDE0-42D6-9E04-8AD4B759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137" y="2903226"/>
            <a:ext cx="2175084" cy="322293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7A211C-FD2D-4256-B8D5-027D73D4BFA8}"/>
              </a:ext>
            </a:extLst>
          </p:cNvPr>
          <p:cNvSpPr txBox="1">
            <a:spLocks/>
          </p:cNvSpPr>
          <p:nvPr/>
        </p:nvSpPr>
        <p:spPr>
          <a:xfrm>
            <a:off x="4433471" y="3093031"/>
            <a:ext cx="4543270" cy="2164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–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A6D6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It provides a very initial graph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It completes missing parts of data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64164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Experiment Results</a:t>
            </a:r>
          </a:p>
          <a:p>
            <a:r>
              <a:rPr lang="en-US" dirty="0"/>
              <a:t>Conclusion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93"/>
    </mc:Choice>
    <mc:Fallback xmlns="">
      <p:transition spd="slow" advTm="1819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DD42-21C5-4020-B40A-C609A89B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Skeleton Initialization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2B833-0669-4D34-9A4C-99A152841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obtain initial tree skeleton from the </a:t>
            </a:r>
            <a:r>
              <a:rPr lang="en-US" dirty="0">
                <a:solidFill>
                  <a:srgbClr val="FF0000"/>
                </a:solidFill>
              </a:rPr>
              <a:t>minimum spanning tree</a:t>
            </a:r>
          </a:p>
          <a:p>
            <a:pPr lvl="1"/>
            <a:r>
              <a:rPr lang="en-GB" dirty="0"/>
              <a:t>Compute minimum spanning tree from shortest path</a:t>
            </a:r>
            <a:br>
              <a:rPr lang="en-GB" dirty="0">
                <a:solidFill>
                  <a:srgbClr val="FF0000"/>
                </a:solidFill>
              </a:rPr>
            </a:br>
            <a:endParaRPr lang="en-NL" dirty="0">
              <a:solidFill>
                <a:srgbClr val="FF0000"/>
              </a:solidFill>
            </a:endParaRPr>
          </a:p>
          <a:p>
            <a:endParaRPr lang="en-NL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20E810C-C831-44FD-83BF-CEA16D8A4AC0}"/>
              </a:ext>
            </a:extLst>
          </p:cNvPr>
          <p:cNvSpPr/>
          <p:nvPr/>
        </p:nvSpPr>
        <p:spPr>
          <a:xfrm>
            <a:off x="4570723" y="4750465"/>
            <a:ext cx="350588" cy="21439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0260C-0C9A-4592-9DF9-9C2BD164AD02}"/>
              </a:ext>
            </a:extLst>
          </p:cNvPr>
          <p:cNvSpPr txBox="1"/>
          <p:nvPr/>
        </p:nvSpPr>
        <p:spPr>
          <a:xfrm>
            <a:off x="2117823" y="6108670"/>
            <a:ext cx="2558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Delaunay triangulation</a:t>
            </a:r>
            <a:endParaRPr lang="en-NL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F34C1E-FDE0-42D6-9E04-8AD4B7599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912" y="3380535"/>
            <a:ext cx="1754541" cy="2599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F3AC29-5788-4C9F-B08C-1904C8FE4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631" y="3345663"/>
            <a:ext cx="1797000" cy="26629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06619E-E986-490C-8EEE-C58AEAD6D0C8}"/>
              </a:ext>
            </a:extLst>
          </p:cNvPr>
          <p:cNvSpPr txBox="1"/>
          <p:nvPr/>
        </p:nvSpPr>
        <p:spPr>
          <a:xfrm>
            <a:off x="5255476" y="6107410"/>
            <a:ext cx="2697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Minimum spanning tree</a:t>
            </a:r>
            <a:endParaRPr lang="en-NL" sz="2000" dirty="0"/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12B23C6D-3F60-44C4-AFA0-9D276A6349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01179" y="5656081"/>
            <a:ext cx="444952" cy="25850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362D73-708A-4962-8F16-31D4CD09DE3B}"/>
              </a:ext>
            </a:extLst>
          </p:cNvPr>
          <p:cNvSpPr txBox="1"/>
          <p:nvPr/>
        </p:nvSpPr>
        <p:spPr>
          <a:xfrm>
            <a:off x="6308735" y="5445309"/>
            <a:ext cx="590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root</a:t>
            </a:r>
            <a:endParaRPr lang="en-NL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58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DD42-21C5-4020-B40A-C609A89B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Skeleton Initialization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2B833-0669-4D34-9A4C-99A152841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obtain initial tree skeleton from the </a:t>
            </a:r>
            <a:r>
              <a:rPr lang="en-US" dirty="0">
                <a:solidFill>
                  <a:srgbClr val="FF0000"/>
                </a:solidFill>
              </a:rPr>
              <a:t>minimum spanning tree</a:t>
            </a:r>
          </a:p>
          <a:p>
            <a:pPr lvl="1"/>
            <a:r>
              <a:rPr lang="en-GB" dirty="0"/>
              <a:t>Obtain the initial skeleton</a:t>
            </a:r>
            <a:br>
              <a:rPr lang="en-GB" dirty="0">
                <a:solidFill>
                  <a:srgbClr val="FF0000"/>
                </a:solidFill>
              </a:rPr>
            </a:br>
            <a:endParaRPr lang="en-NL" dirty="0">
              <a:solidFill>
                <a:srgbClr val="FF0000"/>
              </a:solidFill>
            </a:endParaRPr>
          </a:p>
          <a:p>
            <a:endParaRPr lang="en-NL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20E810C-C831-44FD-83BF-CEA16D8A4AC0}"/>
              </a:ext>
            </a:extLst>
          </p:cNvPr>
          <p:cNvSpPr/>
          <p:nvPr/>
        </p:nvSpPr>
        <p:spPr>
          <a:xfrm>
            <a:off x="4570723" y="4750465"/>
            <a:ext cx="350588" cy="21439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F3AC29-5788-4C9F-B08C-1904C8FE4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760" y="3418991"/>
            <a:ext cx="1754541" cy="2600030"/>
          </a:xfrm>
          <a:prstGeom prst="rect">
            <a:avLst/>
          </a:prstGeom>
        </p:spPr>
      </p:pic>
      <p:pic>
        <p:nvPicPr>
          <p:cNvPr id="12" name="Picture 11" descr="A picture containing object&#10;&#10;Description automatically generated">
            <a:extLst>
              <a:ext uri="{FF2B5EF4-FFF2-40B4-BE49-F238E27FC236}">
                <a16:creationId xmlns:a16="http://schemas.microsoft.com/office/drawing/2014/main" id="{46640744-363E-42F8-AEFD-F026AF559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883" y="3429000"/>
            <a:ext cx="1754541" cy="25979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438A39-DCF7-4456-90C7-4B92E0A51C20}"/>
              </a:ext>
            </a:extLst>
          </p:cNvPr>
          <p:cNvSpPr txBox="1"/>
          <p:nvPr/>
        </p:nvSpPr>
        <p:spPr>
          <a:xfrm>
            <a:off x="2048889" y="6126163"/>
            <a:ext cx="2697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Minimum spanning tree</a:t>
            </a:r>
            <a:endParaRPr lang="en-NL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A3C890-D36C-4AC3-99FB-0311FCA51A91}"/>
              </a:ext>
            </a:extLst>
          </p:cNvPr>
          <p:cNvSpPr txBox="1"/>
          <p:nvPr/>
        </p:nvSpPr>
        <p:spPr>
          <a:xfrm>
            <a:off x="5340570" y="6126163"/>
            <a:ext cx="1754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 skeleton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645419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CDD42-21C5-4020-B40A-C609A89B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Skeleton Initialization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2B833-0669-4D34-9A4C-99A152841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extracted initial skeleton</a:t>
            </a:r>
            <a:br>
              <a:rPr lang="en-GB" dirty="0"/>
            </a:br>
            <a:endParaRPr lang="en-NL" dirty="0"/>
          </a:p>
          <a:p>
            <a:endParaRPr lang="en-NL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7AE717A-AA9E-4ECD-92E8-959D7F027DAB}"/>
              </a:ext>
            </a:extLst>
          </p:cNvPr>
          <p:cNvSpPr/>
          <p:nvPr/>
        </p:nvSpPr>
        <p:spPr>
          <a:xfrm>
            <a:off x="4115215" y="4215725"/>
            <a:ext cx="350588" cy="21439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4E22D6-63BE-47C1-997F-DA1812E7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99" y="2280725"/>
            <a:ext cx="2831498" cy="3764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B5B90D-BA9D-46C2-BA07-FC81AE24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25" y="2243639"/>
            <a:ext cx="2831497" cy="388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85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4202-7082-436C-BE94-29EB0CFE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Methodology Overview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BD6E0-F56A-4D03-BEC2-E66CC2CC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6" y="3232345"/>
            <a:ext cx="1642095" cy="2183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8F3FA-761B-488F-B61A-8D33139E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75" y="3272848"/>
            <a:ext cx="1592732" cy="21834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D35F-E674-404D-ADA5-F3025E421EE0}"/>
              </a:ext>
            </a:extLst>
          </p:cNvPr>
          <p:cNvSpPr/>
          <p:nvPr/>
        </p:nvSpPr>
        <p:spPr>
          <a:xfrm>
            <a:off x="1766527" y="2179886"/>
            <a:ext cx="1759208" cy="9045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Skeleton Initialization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D1BB8-4590-499E-A181-FA023C2CC976}"/>
              </a:ext>
            </a:extLst>
          </p:cNvPr>
          <p:cNvSpPr/>
          <p:nvPr/>
        </p:nvSpPr>
        <p:spPr>
          <a:xfrm>
            <a:off x="3844073" y="2191760"/>
            <a:ext cx="1937106" cy="9043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Skeleton Simplification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6A7A9-D3AD-499F-87F8-D026A7289839}"/>
              </a:ext>
            </a:extLst>
          </p:cNvPr>
          <p:cNvSpPr/>
          <p:nvPr/>
        </p:nvSpPr>
        <p:spPr>
          <a:xfrm>
            <a:off x="6082847" y="2185775"/>
            <a:ext cx="1160384" cy="8987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Branch Fitting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2235E-F4C6-4DF0-A5F7-FCC632BD7D34}"/>
              </a:ext>
            </a:extLst>
          </p:cNvPr>
          <p:cNvSpPr/>
          <p:nvPr/>
        </p:nvSpPr>
        <p:spPr>
          <a:xfrm>
            <a:off x="7705605" y="2191759"/>
            <a:ext cx="1065328" cy="8927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Fine 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F165F4-9F1E-427E-9BB7-9F20EA238600}"/>
              </a:ext>
            </a:extLst>
          </p:cNvPr>
          <p:cNvSpPr/>
          <p:nvPr/>
        </p:nvSpPr>
        <p:spPr>
          <a:xfrm>
            <a:off x="3525735" y="256528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C09F7-663D-4022-A3AC-5AE155D29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40" y="3232345"/>
            <a:ext cx="1642095" cy="225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0886BE-E720-4DF7-9977-EDCAC4126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78" y="3232345"/>
            <a:ext cx="1503946" cy="218344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113F4D-E774-40C8-BAA5-5AA4E5AAACAB}"/>
              </a:ext>
            </a:extLst>
          </p:cNvPr>
          <p:cNvSpPr/>
          <p:nvPr/>
        </p:nvSpPr>
        <p:spPr>
          <a:xfrm>
            <a:off x="5768515" y="256116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9B826A-3046-4A57-AF3C-07F17366E4BD}"/>
              </a:ext>
            </a:extLst>
          </p:cNvPr>
          <p:cNvSpPr/>
          <p:nvPr/>
        </p:nvSpPr>
        <p:spPr>
          <a:xfrm>
            <a:off x="7231184" y="2559929"/>
            <a:ext cx="474421" cy="20394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99FA26-C639-465E-8DC8-4EB5043B8B54}"/>
              </a:ext>
            </a:extLst>
          </p:cNvPr>
          <p:cNvSpPr/>
          <p:nvPr/>
        </p:nvSpPr>
        <p:spPr>
          <a:xfrm>
            <a:off x="412613" y="2185774"/>
            <a:ext cx="1028943" cy="899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Point cloud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98B84FC-7E19-4512-B858-82B9388F1A17}"/>
              </a:ext>
            </a:extLst>
          </p:cNvPr>
          <p:cNvSpPr/>
          <p:nvPr/>
        </p:nvSpPr>
        <p:spPr>
          <a:xfrm>
            <a:off x="1448128" y="256528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051DFB-4A9E-4269-A31E-108E09FB8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220" y="3257789"/>
            <a:ext cx="1659073" cy="227531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A2CB67-0D3A-4AE1-88FE-53E341D232BB}"/>
              </a:ext>
            </a:extLst>
          </p:cNvPr>
          <p:cNvCxnSpPr>
            <a:cxnSpLocks/>
          </p:cNvCxnSpPr>
          <p:nvPr/>
        </p:nvCxnSpPr>
        <p:spPr>
          <a:xfrm>
            <a:off x="7459675" y="1873494"/>
            <a:ext cx="0" cy="6864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DC960F-B383-4E9F-8B09-CC17ED8A709D}"/>
              </a:ext>
            </a:extLst>
          </p:cNvPr>
          <p:cNvSpPr txBox="1"/>
          <p:nvPr/>
        </p:nvSpPr>
        <p:spPr>
          <a:xfrm>
            <a:off x="6670919" y="1411829"/>
            <a:ext cx="1666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Add realism</a:t>
            </a:r>
            <a:endParaRPr lang="en-NL" sz="2400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B1E177-17AB-4214-9ED4-486590128876}"/>
              </a:ext>
            </a:extLst>
          </p:cNvPr>
          <p:cNvSpPr/>
          <p:nvPr/>
        </p:nvSpPr>
        <p:spPr>
          <a:xfrm>
            <a:off x="19377" y="1324895"/>
            <a:ext cx="3818032" cy="4414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D53E9D-8FCA-4CDA-8A96-EA05286E158A}"/>
              </a:ext>
            </a:extLst>
          </p:cNvPr>
          <p:cNvSpPr/>
          <p:nvPr/>
        </p:nvSpPr>
        <p:spPr>
          <a:xfrm>
            <a:off x="5787844" y="1324895"/>
            <a:ext cx="3356156" cy="4414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4123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84474E-EE99-4063-9877-D393F211F15E}"/>
              </a:ext>
            </a:extLst>
          </p:cNvPr>
          <p:cNvCxnSpPr>
            <a:cxnSpLocks/>
          </p:cNvCxnSpPr>
          <p:nvPr/>
        </p:nvCxnSpPr>
        <p:spPr>
          <a:xfrm flipH="1">
            <a:off x="1137518" y="3283987"/>
            <a:ext cx="1524512" cy="2818807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73221E-62A8-4F02-A949-70FC4853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Skeleton Simplification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33E1D-95E2-4DF6-8A67-33D2845B7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58329" cy="4525963"/>
          </a:xfrm>
        </p:spPr>
        <p:txBody>
          <a:bodyPr/>
          <a:lstStyle/>
          <a:p>
            <a:r>
              <a:rPr lang="en-US" dirty="0"/>
              <a:t>Iterative simplification</a:t>
            </a:r>
            <a:endParaRPr lang="en-GB" dirty="0"/>
          </a:p>
          <a:p>
            <a:pPr lvl="1"/>
            <a:r>
              <a:rPr lang="en-US" dirty="0"/>
              <a:t>Single-child vertex simplification</a:t>
            </a:r>
            <a:endParaRPr lang="en-NL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993DC7-F76B-4318-AF2A-A8B385467462}"/>
              </a:ext>
            </a:extLst>
          </p:cNvPr>
          <p:cNvSpPr/>
          <p:nvPr/>
        </p:nvSpPr>
        <p:spPr>
          <a:xfrm rot="7091047">
            <a:off x="652364" y="3903660"/>
            <a:ext cx="2495044" cy="1579972"/>
          </a:xfrm>
          <a:prstGeom prst="rect">
            <a:avLst/>
          </a:prstGeom>
          <a:noFill/>
          <a:ln w="127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2BAACA1-3AA2-44F0-9469-35588FE43075}"/>
              </a:ext>
            </a:extLst>
          </p:cNvPr>
          <p:cNvCxnSpPr>
            <a:cxnSpLocks/>
          </p:cNvCxnSpPr>
          <p:nvPr/>
        </p:nvCxnSpPr>
        <p:spPr>
          <a:xfrm flipH="1">
            <a:off x="719603" y="5867384"/>
            <a:ext cx="480956" cy="170841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A307DA-B7E2-4EAC-AF79-6D01232986F3}"/>
              </a:ext>
            </a:extLst>
          </p:cNvPr>
          <p:cNvCxnSpPr>
            <a:cxnSpLocks/>
            <a:stCxn id="63" idx="1"/>
            <a:endCxn id="62" idx="5"/>
          </p:cNvCxnSpPr>
          <p:nvPr/>
        </p:nvCxnSpPr>
        <p:spPr>
          <a:xfrm flipH="1">
            <a:off x="1380069" y="4825639"/>
            <a:ext cx="908886" cy="910912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223B5C6-A9EE-43EB-ADC1-FBD41C1451F0}"/>
              </a:ext>
            </a:extLst>
          </p:cNvPr>
          <p:cNvSpPr/>
          <p:nvPr/>
        </p:nvSpPr>
        <p:spPr>
          <a:xfrm flipV="1">
            <a:off x="1200559" y="5701522"/>
            <a:ext cx="210309" cy="2391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E8F2296-2DC0-4D8D-9A2E-4179E4F309F2}"/>
              </a:ext>
            </a:extLst>
          </p:cNvPr>
          <p:cNvSpPr/>
          <p:nvPr/>
        </p:nvSpPr>
        <p:spPr>
          <a:xfrm flipV="1">
            <a:off x="2258156" y="4621478"/>
            <a:ext cx="210309" cy="2391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DEC53F-0B56-4DFB-ACB6-C1A5A6B6E192}"/>
              </a:ext>
            </a:extLst>
          </p:cNvPr>
          <p:cNvSpPr txBox="1"/>
          <p:nvPr/>
        </p:nvSpPr>
        <p:spPr>
          <a:xfrm flipH="1">
            <a:off x="2445616" y="4583710"/>
            <a:ext cx="99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Current</a:t>
            </a:r>
            <a:endParaRPr lang="en-NL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E37DDA0-7BFE-4C42-BC12-D8F0539C197E}"/>
              </a:ext>
            </a:extLst>
          </p:cNvPr>
          <p:cNvSpPr/>
          <p:nvPr/>
        </p:nvSpPr>
        <p:spPr>
          <a:xfrm flipV="1">
            <a:off x="2385078" y="3446730"/>
            <a:ext cx="210309" cy="2391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3085C9E-F397-4155-A178-4F8355AC842D}"/>
              </a:ext>
            </a:extLst>
          </p:cNvPr>
          <p:cNvCxnSpPr>
            <a:cxnSpLocks/>
            <a:stCxn id="65" idx="0"/>
            <a:endCxn id="63" idx="4"/>
          </p:cNvCxnSpPr>
          <p:nvPr/>
        </p:nvCxnSpPr>
        <p:spPr>
          <a:xfrm flipH="1">
            <a:off x="2363311" y="3685920"/>
            <a:ext cx="126922" cy="93555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9019C27-F461-493D-B4D4-D7AF43A38341}"/>
              </a:ext>
            </a:extLst>
          </p:cNvPr>
          <p:cNvCxnSpPr>
            <a:cxnSpLocks/>
          </p:cNvCxnSpPr>
          <p:nvPr/>
        </p:nvCxnSpPr>
        <p:spPr>
          <a:xfrm flipH="1" flipV="1">
            <a:off x="1939244" y="4524640"/>
            <a:ext cx="318912" cy="1810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3CAAFC4-F9F2-4E93-9E12-6B2A3484C03A}"/>
              </a:ext>
            </a:extLst>
          </p:cNvPr>
          <p:cNvSpPr txBox="1"/>
          <p:nvPr/>
        </p:nvSpPr>
        <p:spPr>
          <a:xfrm flipH="1">
            <a:off x="1398790" y="5626175"/>
            <a:ext cx="99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Parent</a:t>
            </a:r>
            <a:endParaRPr lang="en-NL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FDEAD8-437F-45FE-8217-2C6830C9DCE3}"/>
              </a:ext>
            </a:extLst>
          </p:cNvPr>
          <p:cNvSpPr txBox="1"/>
          <p:nvPr/>
        </p:nvSpPr>
        <p:spPr>
          <a:xfrm flipH="1">
            <a:off x="1708043" y="3369790"/>
            <a:ext cx="99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Child</a:t>
            </a:r>
            <a:endParaRPr lang="en-NL" sz="200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B2DA795-A0D3-474F-A665-BFB75464B7AD}"/>
              </a:ext>
            </a:extLst>
          </p:cNvPr>
          <p:cNvCxnSpPr>
            <a:cxnSpLocks/>
          </p:cNvCxnSpPr>
          <p:nvPr/>
        </p:nvCxnSpPr>
        <p:spPr>
          <a:xfrm flipH="1">
            <a:off x="2570948" y="3336581"/>
            <a:ext cx="480956" cy="170841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4713B57-816B-493E-BA61-8CC2BA2668C9}"/>
              </a:ext>
            </a:extLst>
          </p:cNvPr>
          <p:cNvSpPr txBox="1"/>
          <p:nvPr/>
        </p:nvSpPr>
        <p:spPr>
          <a:xfrm flipH="1">
            <a:off x="2077300" y="4273397"/>
            <a:ext cx="398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A6C80FC-967D-444C-B07E-B3C31C3652EE}"/>
              </a:ext>
            </a:extLst>
          </p:cNvPr>
          <p:cNvCxnSpPr>
            <a:cxnSpLocks/>
          </p:cNvCxnSpPr>
          <p:nvPr/>
        </p:nvCxnSpPr>
        <p:spPr>
          <a:xfrm flipH="1" flipV="1">
            <a:off x="716430" y="5269372"/>
            <a:ext cx="222857" cy="1370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8D22CAB-9192-4F00-9978-3CB0E3479516}"/>
              </a:ext>
            </a:extLst>
          </p:cNvPr>
          <p:cNvCxnSpPr>
            <a:cxnSpLocks/>
          </p:cNvCxnSpPr>
          <p:nvPr/>
        </p:nvCxnSpPr>
        <p:spPr>
          <a:xfrm>
            <a:off x="1170051" y="5529093"/>
            <a:ext cx="174205" cy="100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29BF6AB-CFE1-40DF-A2DC-16C23BBA1C96}"/>
              </a:ext>
            </a:extLst>
          </p:cNvPr>
          <p:cNvSpPr txBox="1"/>
          <p:nvPr/>
        </p:nvSpPr>
        <p:spPr>
          <a:xfrm rot="1773181" flipH="1">
            <a:off x="939898" y="5268678"/>
            <a:ext cx="398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06D96B84-EB50-49E8-8229-D5742D06F9C6}"/>
              </a:ext>
            </a:extLst>
          </p:cNvPr>
          <p:cNvSpPr/>
          <p:nvPr/>
        </p:nvSpPr>
        <p:spPr>
          <a:xfrm>
            <a:off x="3507549" y="4544277"/>
            <a:ext cx="480956" cy="2249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8D824B5-EB2F-49CF-A196-47175A240882}"/>
              </a:ext>
            </a:extLst>
          </p:cNvPr>
          <p:cNvCxnSpPr>
            <a:cxnSpLocks/>
          </p:cNvCxnSpPr>
          <p:nvPr/>
        </p:nvCxnSpPr>
        <p:spPr>
          <a:xfrm flipH="1">
            <a:off x="3109807" y="5867384"/>
            <a:ext cx="480956" cy="170841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34F954FE-027A-4A9B-9D2E-D61700A1FC64}"/>
              </a:ext>
            </a:extLst>
          </p:cNvPr>
          <p:cNvSpPr/>
          <p:nvPr/>
        </p:nvSpPr>
        <p:spPr>
          <a:xfrm flipV="1">
            <a:off x="3590763" y="5701522"/>
            <a:ext cx="210309" cy="2391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8C07E92-5EC5-4B2B-8EF2-692462561C8E}"/>
              </a:ext>
            </a:extLst>
          </p:cNvPr>
          <p:cNvSpPr/>
          <p:nvPr/>
        </p:nvSpPr>
        <p:spPr>
          <a:xfrm flipV="1">
            <a:off x="4775282" y="3446730"/>
            <a:ext cx="210309" cy="23919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C4AED38-DB94-4225-B57E-D2A55010FEBD}"/>
              </a:ext>
            </a:extLst>
          </p:cNvPr>
          <p:cNvCxnSpPr>
            <a:cxnSpLocks/>
          </p:cNvCxnSpPr>
          <p:nvPr/>
        </p:nvCxnSpPr>
        <p:spPr>
          <a:xfrm flipH="1">
            <a:off x="4961152" y="3336581"/>
            <a:ext cx="480956" cy="170841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857BECF-CCE3-4CD5-8BA6-EBAFAB2EF184}"/>
              </a:ext>
            </a:extLst>
          </p:cNvPr>
          <p:cNvCxnSpPr>
            <a:cxnSpLocks/>
            <a:stCxn id="88" idx="1"/>
            <a:endCxn id="87" idx="5"/>
          </p:cNvCxnSpPr>
          <p:nvPr/>
        </p:nvCxnSpPr>
        <p:spPr>
          <a:xfrm flipH="1">
            <a:off x="3770273" y="3650891"/>
            <a:ext cx="1035808" cy="208566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DE3DF91-F424-4AC5-A86B-66BC6D33F4A4}"/>
              </a:ext>
            </a:extLst>
          </p:cNvPr>
          <p:cNvSpPr txBox="1"/>
          <p:nvPr/>
        </p:nvSpPr>
        <p:spPr>
          <a:xfrm flipH="1">
            <a:off x="4120830" y="3370249"/>
            <a:ext cx="99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Child</a:t>
            </a:r>
            <a:endParaRPr lang="en-NL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B53DBA6-A6C7-48C3-9419-02375302CF90}"/>
              </a:ext>
            </a:extLst>
          </p:cNvPr>
          <p:cNvSpPr txBox="1"/>
          <p:nvPr/>
        </p:nvSpPr>
        <p:spPr>
          <a:xfrm flipH="1">
            <a:off x="3806123" y="5621062"/>
            <a:ext cx="99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Parent</a:t>
            </a:r>
            <a:endParaRPr lang="en-NL" sz="20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7334FD55-35EE-46FA-9847-620AE2FEA5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5240" y="3501325"/>
                <a:ext cx="2665343" cy="21647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Then clear current vertex</a:t>
                </a:r>
                <a:endParaRPr lang="en-NL" sz="2000" dirty="0"/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7334FD55-35EE-46FA-9847-620AE2FEA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240" y="3501325"/>
                <a:ext cx="2665343" cy="2164769"/>
              </a:xfrm>
              <a:prstGeom prst="rect">
                <a:avLst/>
              </a:prstGeom>
              <a:blipFill>
                <a:blip r:embed="rId2"/>
                <a:stretch>
                  <a:fillRect l="-2055" r="-182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60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221E-62A8-4F02-A949-70FC4853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Skeleton Simplification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33E1D-95E2-4DF6-8A67-33D2845B7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Iterative simplification</a:t>
            </a:r>
            <a:endParaRPr lang="en-GB" dirty="0"/>
          </a:p>
          <a:p>
            <a:pPr lvl="1"/>
            <a:r>
              <a:rPr lang="en-US" dirty="0"/>
              <a:t>Multiple-children vertex simplification</a:t>
            </a:r>
            <a:endParaRPr lang="en-NL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FD2064-1749-4B46-AD4B-35649C7EC954}"/>
              </a:ext>
            </a:extLst>
          </p:cNvPr>
          <p:cNvCxnSpPr>
            <a:cxnSpLocks/>
          </p:cNvCxnSpPr>
          <p:nvPr/>
        </p:nvCxnSpPr>
        <p:spPr>
          <a:xfrm flipV="1">
            <a:off x="2524580" y="3641209"/>
            <a:ext cx="89502" cy="1799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F01C981-6F1E-4FC1-84D1-96ED9DB75D4C}"/>
              </a:ext>
            </a:extLst>
          </p:cNvPr>
          <p:cNvSpPr/>
          <p:nvPr/>
        </p:nvSpPr>
        <p:spPr>
          <a:xfrm rot="7014992">
            <a:off x="1221760" y="3857968"/>
            <a:ext cx="1757670" cy="1470630"/>
          </a:xfrm>
          <a:prstGeom prst="rect">
            <a:avLst/>
          </a:prstGeom>
          <a:noFill/>
          <a:ln w="127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B8E68E-0ACA-41BC-9BBF-CA8C43E362BD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1127423" y="5459454"/>
            <a:ext cx="480955" cy="56044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60C608B-34E9-4796-BE43-91B2960EBBF8}"/>
              </a:ext>
            </a:extLst>
          </p:cNvPr>
          <p:cNvCxnSpPr>
            <a:cxnSpLocks/>
            <a:stCxn id="30" idx="1"/>
            <a:endCxn id="29" idx="5"/>
          </p:cNvCxnSpPr>
          <p:nvPr/>
        </p:nvCxnSpPr>
        <p:spPr>
          <a:xfrm flipH="1">
            <a:off x="1757089" y="3937716"/>
            <a:ext cx="708282" cy="136471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EE234D-8D2C-4FEC-A168-A9BDEFFF5C09}"/>
              </a:ext>
            </a:extLst>
          </p:cNvPr>
          <p:cNvCxnSpPr>
            <a:cxnSpLocks/>
            <a:stCxn id="31" idx="0"/>
            <a:endCxn id="29" idx="4"/>
          </p:cNvCxnSpPr>
          <p:nvPr/>
        </p:nvCxnSpPr>
        <p:spPr>
          <a:xfrm>
            <a:off x="1667803" y="4373567"/>
            <a:ext cx="14931" cy="896338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E5A1D90-1D6D-406F-BD0A-AE2921FEBAA6}"/>
              </a:ext>
            </a:extLst>
          </p:cNvPr>
          <p:cNvSpPr/>
          <p:nvPr/>
        </p:nvSpPr>
        <p:spPr>
          <a:xfrm flipV="1">
            <a:off x="1577579" y="5269905"/>
            <a:ext cx="210309" cy="22207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F6A3AF-F9B8-4810-A5B9-90AE18E2A0A6}"/>
              </a:ext>
            </a:extLst>
          </p:cNvPr>
          <p:cNvSpPr/>
          <p:nvPr/>
        </p:nvSpPr>
        <p:spPr>
          <a:xfrm flipV="1">
            <a:off x="2434572" y="3748167"/>
            <a:ext cx="210309" cy="22207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386D98-095D-42B2-9F63-FE271D7C6310}"/>
              </a:ext>
            </a:extLst>
          </p:cNvPr>
          <p:cNvSpPr/>
          <p:nvPr/>
        </p:nvSpPr>
        <p:spPr>
          <a:xfrm flipV="1">
            <a:off x="1562648" y="4151497"/>
            <a:ext cx="210309" cy="22207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905713-9FBB-40F8-823F-997B659FBF07}"/>
              </a:ext>
            </a:extLst>
          </p:cNvPr>
          <p:cNvSpPr txBox="1"/>
          <p:nvPr/>
        </p:nvSpPr>
        <p:spPr>
          <a:xfrm flipH="1">
            <a:off x="563617" y="5193306"/>
            <a:ext cx="99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Current</a:t>
            </a:r>
            <a:endParaRPr lang="en-NL" sz="20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58281F-9C1C-4340-8CA0-FDA2D1B8D9A8}"/>
                  </a:ext>
                </a:extLst>
              </p:cNvPr>
              <p:cNvSpPr txBox="1"/>
              <p:nvPr/>
            </p:nvSpPr>
            <p:spPr>
              <a:xfrm flipH="1">
                <a:off x="1279271" y="3841301"/>
                <a:ext cx="11236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58281F-9C1C-4340-8CA0-FDA2D1B8D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79271" y="3841301"/>
                <a:ext cx="112361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31035E-A99C-42CA-B687-545D3A14840F}"/>
              </a:ext>
            </a:extLst>
          </p:cNvPr>
          <p:cNvCxnSpPr>
            <a:cxnSpLocks/>
            <a:stCxn id="31" idx="7"/>
          </p:cNvCxnSpPr>
          <p:nvPr/>
        </p:nvCxnSpPr>
        <p:spPr>
          <a:xfrm>
            <a:off x="1742158" y="4341046"/>
            <a:ext cx="401641" cy="210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8FE39A3-9FE4-4FC0-AE78-19EED546988D}"/>
                  </a:ext>
                </a:extLst>
              </p:cNvPr>
              <p:cNvSpPr/>
              <p:nvPr/>
            </p:nvSpPr>
            <p:spPr>
              <a:xfrm>
                <a:off x="2515876" y="3833582"/>
                <a:ext cx="45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8FE39A3-9FE4-4FC0-AE78-19EED5469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876" y="3833582"/>
                <a:ext cx="4585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A116B3-153E-495D-91FE-EE173B62616B}"/>
              </a:ext>
            </a:extLst>
          </p:cNvPr>
          <p:cNvCxnSpPr>
            <a:cxnSpLocks/>
          </p:cNvCxnSpPr>
          <p:nvPr/>
        </p:nvCxnSpPr>
        <p:spPr>
          <a:xfrm flipV="1">
            <a:off x="1846019" y="3308186"/>
            <a:ext cx="77208" cy="1600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6B325D-980C-4C51-A07A-AB35FCAB6B9E}"/>
              </a:ext>
            </a:extLst>
          </p:cNvPr>
          <p:cNvCxnSpPr>
            <a:cxnSpLocks/>
          </p:cNvCxnSpPr>
          <p:nvPr/>
        </p:nvCxnSpPr>
        <p:spPr>
          <a:xfrm>
            <a:off x="2374047" y="3635094"/>
            <a:ext cx="195284" cy="9914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804E194-8C63-4CFF-9061-D918231AF34C}"/>
              </a:ext>
            </a:extLst>
          </p:cNvPr>
          <p:cNvCxnSpPr>
            <a:cxnSpLocks/>
          </p:cNvCxnSpPr>
          <p:nvPr/>
        </p:nvCxnSpPr>
        <p:spPr>
          <a:xfrm flipH="1" flipV="1">
            <a:off x="1897319" y="3400952"/>
            <a:ext cx="203276" cy="1036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D712B2D-D0A9-4C59-B406-55D0593400CD}"/>
                  </a:ext>
                </a:extLst>
              </p:cNvPr>
              <p:cNvSpPr txBox="1"/>
              <p:nvPr/>
            </p:nvSpPr>
            <p:spPr>
              <a:xfrm rot="1643043">
                <a:off x="2059295" y="3357164"/>
                <a:ext cx="480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lang="en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D712B2D-D0A9-4C59-B406-55D059340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43043">
                <a:off x="2059295" y="3357164"/>
                <a:ext cx="4809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824BF4E-4C58-415A-9B7A-6781FFF156D3}"/>
                  </a:ext>
                </a:extLst>
              </p:cNvPr>
              <p:cNvSpPr txBox="1"/>
              <p:nvPr/>
            </p:nvSpPr>
            <p:spPr>
              <a:xfrm rot="1682541">
                <a:off x="1657295" y="4408617"/>
                <a:ext cx="480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</m:oMath>
                  </m:oMathPara>
                </a14:m>
                <a:endParaRPr lang="en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824BF4E-4C58-415A-9B7A-6781FFF15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82541">
                <a:off x="1657295" y="4408617"/>
                <a:ext cx="4809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Arrow: Right 56">
            <a:extLst>
              <a:ext uri="{FF2B5EF4-FFF2-40B4-BE49-F238E27FC236}">
                <a16:creationId xmlns:a16="http://schemas.microsoft.com/office/drawing/2014/main" id="{21E3FF4A-538B-42EE-A217-1EDB68CF7CEC}"/>
              </a:ext>
            </a:extLst>
          </p:cNvPr>
          <p:cNvSpPr/>
          <p:nvPr/>
        </p:nvSpPr>
        <p:spPr>
          <a:xfrm>
            <a:off x="3312471" y="4551607"/>
            <a:ext cx="480956" cy="2249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BAA03C0-6469-4772-8334-FB2F5BEB41A1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3975501" y="5524496"/>
            <a:ext cx="480955" cy="560440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E5809DB4-BEB5-4D27-A74A-44D0C13161FC}"/>
              </a:ext>
            </a:extLst>
          </p:cNvPr>
          <p:cNvSpPr/>
          <p:nvPr/>
        </p:nvSpPr>
        <p:spPr>
          <a:xfrm flipV="1">
            <a:off x="4425657" y="5334947"/>
            <a:ext cx="210309" cy="22207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AFD9808-305E-4E1B-8A7C-F9D741DA5D61}"/>
              </a:ext>
            </a:extLst>
          </p:cNvPr>
          <p:cNvSpPr/>
          <p:nvPr/>
        </p:nvSpPr>
        <p:spPr>
          <a:xfrm flipV="1">
            <a:off x="4662614" y="4047511"/>
            <a:ext cx="210309" cy="2220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rgbClr val="FF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653B4D9-BF18-4DBB-A03F-548463511618}"/>
              </a:ext>
            </a:extLst>
          </p:cNvPr>
          <p:cNvSpPr txBox="1"/>
          <p:nvPr/>
        </p:nvSpPr>
        <p:spPr>
          <a:xfrm flipH="1">
            <a:off x="3449839" y="5193306"/>
            <a:ext cx="999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Current</a:t>
            </a:r>
            <a:endParaRPr lang="en-NL" sz="200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60D0D4E-C2AA-4E42-A162-44CADDCDCD66}"/>
              </a:ext>
            </a:extLst>
          </p:cNvPr>
          <p:cNvCxnSpPr>
            <a:cxnSpLocks/>
          </p:cNvCxnSpPr>
          <p:nvPr/>
        </p:nvCxnSpPr>
        <p:spPr>
          <a:xfrm flipH="1" flipV="1">
            <a:off x="1389345" y="3291681"/>
            <a:ext cx="271002" cy="900636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3CE7D7E-66A8-411F-85C3-EC5057FA09C1}"/>
              </a:ext>
            </a:extLst>
          </p:cNvPr>
          <p:cNvCxnSpPr>
            <a:cxnSpLocks/>
            <a:stCxn id="30" idx="5"/>
          </p:cNvCxnSpPr>
          <p:nvPr/>
        </p:nvCxnSpPr>
        <p:spPr>
          <a:xfrm flipV="1">
            <a:off x="2614082" y="3308186"/>
            <a:ext cx="1008148" cy="472502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848980D-B549-4B45-872D-93A384F65FCE}"/>
              </a:ext>
            </a:extLst>
          </p:cNvPr>
          <p:cNvCxnSpPr>
            <a:cxnSpLocks/>
            <a:stCxn id="64" idx="5"/>
          </p:cNvCxnSpPr>
          <p:nvPr/>
        </p:nvCxnSpPr>
        <p:spPr>
          <a:xfrm flipV="1">
            <a:off x="4842124" y="3381656"/>
            <a:ext cx="1152062" cy="698376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61A879C-2EF9-450E-9F84-65AD823D85C1}"/>
              </a:ext>
            </a:extLst>
          </p:cNvPr>
          <p:cNvCxnSpPr>
            <a:cxnSpLocks/>
            <a:stCxn id="64" idx="3"/>
          </p:cNvCxnSpPr>
          <p:nvPr/>
        </p:nvCxnSpPr>
        <p:spPr>
          <a:xfrm flipH="1" flipV="1">
            <a:off x="4231888" y="3381656"/>
            <a:ext cx="461525" cy="698376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645C7C-0474-4AA3-B4EF-E2351AA0FE1E}"/>
              </a:ext>
            </a:extLst>
          </p:cNvPr>
          <p:cNvCxnSpPr>
            <a:cxnSpLocks/>
            <a:stCxn id="63" idx="5"/>
            <a:endCxn id="64" idx="0"/>
          </p:cNvCxnSpPr>
          <p:nvPr/>
        </p:nvCxnSpPr>
        <p:spPr>
          <a:xfrm flipV="1">
            <a:off x="4605167" y="4269581"/>
            <a:ext cx="162602" cy="1097887"/>
          </a:xfrm>
          <a:prstGeom prst="line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FE33767-5132-4826-9987-AD0ED013C900}"/>
              </a:ext>
            </a:extLst>
          </p:cNvPr>
          <p:cNvSpPr txBox="1"/>
          <p:nvPr/>
        </p:nvSpPr>
        <p:spPr>
          <a:xfrm flipH="1">
            <a:off x="4873025" y="4002758"/>
            <a:ext cx="1463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New vertex</a:t>
            </a:r>
            <a:endParaRPr lang="en-NL" sz="20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6018819E-2F27-4A75-B344-1F52A05DC8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3906" y="3429000"/>
                <a:ext cx="2304926" cy="21647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r>
                  <a:rPr lang="en-US" sz="2000" dirty="0"/>
                  <a:t>Then merge current children</a:t>
                </a:r>
                <a:endParaRPr lang="en-NL" sz="2000" dirty="0"/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6018819E-2F27-4A75-B344-1F52A05DC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906" y="3429000"/>
                <a:ext cx="2304926" cy="2164769"/>
              </a:xfrm>
              <a:prstGeom prst="rect">
                <a:avLst/>
              </a:prstGeom>
              <a:blipFill>
                <a:blip r:embed="rId6"/>
                <a:stretch>
                  <a:fillRect l="-2375" r="-1583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1973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221E-62A8-4F02-A949-70FC4853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Skeleton Simplification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33E1D-95E2-4DF6-8A67-33D2845B7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Simplified Skeleton</a:t>
            </a:r>
            <a:endParaRPr lang="en-GB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423C6BE-842B-4B4A-8D5A-73BBA5ED80B1}"/>
              </a:ext>
            </a:extLst>
          </p:cNvPr>
          <p:cNvSpPr/>
          <p:nvPr/>
        </p:nvSpPr>
        <p:spPr>
          <a:xfrm>
            <a:off x="4396706" y="3410251"/>
            <a:ext cx="350588" cy="21439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1AE7F1-2900-4EE3-B30B-B3F55E3C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25" y="2464632"/>
            <a:ext cx="2737037" cy="372927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92F51AF-C765-4727-AA70-A417D26A69F2}"/>
              </a:ext>
            </a:extLst>
          </p:cNvPr>
          <p:cNvSpPr/>
          <p:nvPr/>
        </p:nvSpPr>
        <p:spPr>
          <a:xfrm>
            <a:off x="6608516" y="3853215"/>
            <a:ext cx="1963914" cy="238795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EDA842-A683-4069-BCD1-FBC39E4480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72" t="69968" r="36820"/>
          <a:stretch/>
        </p:blipFill>
        <p:spPr>
          <a:xfrm>
            <a:off x="6749021" y="3971357"/>
            <a:ext cx="1682903" cy="2220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3B5F6DC-65C1-40AF-AA16-8BE24B2CF711}"/>
              </a:ext>
            </a:extLst>
          </p:cNvPr>
          <p:cNvSpPr/>
          <p:nvPr/>
        </p:nvSpPr>
        <p:spPr>
          <a:xfrm>
            <a:off x="6087036" y="5458119"/>
            <a:ext cx="261708" cy="3487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4E23C-F476-481F-93A7-FAA623916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76" y="2328995"/>
            <a:ext cx="2758802" cy="378284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EDF196B-508D-471B-91AD-3846899C709A}"/>
              </a:ext>
            </a:extLst>
          </p:cNvPr>
          <p:cNvSpPr/>
          <p:nvPr/>
        </p:nvSpPr>
        <p:spPr>
          <a:xfrm>
            <a:off x="1563845" y="5297777"/>
            <a:ext cx="261708" cy="3487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D0FD3-D872-4042-93F8-9C4C5BB2BC45}"/>
              </a:ext>
            </a:extLst>
          </p:cNvPr>
          <p:cNvSpPr/>
          <p:nvPr/>
        </p:nvSpPr>
        <p:spPr>
          <a:xfrm>
            <a:off x="2280517" y="3657581"/>
            <a:ext cx="1963914" cy="2387957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50A1CED-8E1C-4393-ADA2-3A798B378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13" t="72003" r="39016"/>
          <a:stretch/>
        </p:blipFill>
        <p:spPr>
          <a:xfrm>
            <a:off x="2390538" y="3755035"/>
            <a:ext cx="1787679" cy="22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42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4202-7082-436C-BE94-29EB0CFE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Methodology Overview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BD6E0-F56A-4D03-BEC2-E66CC2CC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6" y="3232345"/>
            <a:ext cx="1642095" cy="2183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8F3FA-761B-488F-B61A-8D33139E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75" y="3272848"/>
            <a:ext cx="1592732" cy="21834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D35F-E674-404D-ADA5-F3025E421EE0}"/>
              </a:ext>
            </a:extLst>
          </p:cNvPr>
          <p:cNvSpPr/>
          <p:nvPr/>
        </p:nvSpPr>
        <p:spPr>
          <a:xfrm>
            <a:off x="1766527" y="2179886"/>
            <a:ext cx="1759208" cy="9045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Skeleton Initialization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D1BB8-4590-499E-A181-FA023C2CC976}"/>
              </a:ext>
            </a:extLst>
          </p:cNvPr>
          <p:cNvSpPr/>
          <p:nvPr/>
        </p:nvSpPr>
        <p:spPr>
          <a:xfrm>
            <a:off x="3844073" y="2191760"/>
            <a:ext cx="1937106" cy="9043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Skeleton Simplification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6A7A9-D3AD-499F-87F8-D026A7289839}"/>
              </a:ext>
            </a:extLst>
          </p:cNvPr>
          <p:cNvSpPr/>
          <p:nvPr/>
        </p:nvSpPr>
        <p:spPr>
          <a:xfrm>
            <a:off x="6082847" y="2185775"/>
            <a:ext cx="1160384" cy="8987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Branch Fitting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2235E-F4C6-4DF0-A5F7-FCC632BD7D34}"/>
              </a:ext>
            </a:extLst>
          </p:cNvPr>
          <p:cNvSpPr/>
          <p:nvPr/>
        </p:nvSpPr>
        <p:spPr>
          <a:xfrm>
            <a:off x="7705605" y="2191759"/>
            <a:ext cx="1065328" cy="8927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Fine 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F165F4-9F1E-427E-9BB7-9F20EA238600}"/>
              </a:ext>
            </a:extLst>
          </p:cNvPr>
          <p:cNvSpPr/>
          <p:nvPr/>
        </p:nvSpPr>
        <p:spPr>
          <a:xfrm>
            <a:off x="3525735" y="256528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C09F7-663D-4022-A3AC-5AE155D29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40" y="3232345"/>
            <a:ext cx="1642095" cy="225162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113F4D-E774-40C8-BAA5-5AA4E5AAACAB}"/>
              </a:ext>
            </a:extLst>
          </p:cNvPr>
          <p:cNvSpPr/>
          <p:nvPr/>
        </p:nvSpPr>
        <p:spPr>
          <a:xfrm>
            <a:off x="5768515" y="256116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9B826A-3046-4A57-AF3C-07F17366E4BD}"/>
              </a:ext>
            </a:extLst>
          </p:cNvPr>
          <p:cNvSpPr/>
          <p:nvPr/>
        </p:nvSpPr>
        <p:spPr>
          <a:xfrm>
            <a:off x="7231184" y="2559929"/>
            <a:ext cx="474421" cy="20394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99FA26-C639-465E-8DC8-4EB5043B8B54}"/>
              </a:ext>
            </a:extLst>
          </p:cNvPr>
          <p:cNvSpPr/>
          <p:nvPr/>
        </p:nvSpPr>
        <p:spPr>
          <a:xfrm>
            <a:off x="412613" y="2185774"/>
            <a:ext cx="1028943" cy="899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Point cloud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98B84FC-7E19-4512-B858-82B9388F1A17}"/>
              </a:ext>
            </a:extLst>
          </p:cNvPr>
          <p:cNvSpPr/>
          <p:nvPr/>
        </p:nvSpPr>
        <p:spPr>
          <a:xfrm>
            <a:off x="1448128" y="256528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051DFB-4A9E-4269-A31E-108E09FB8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7220" y="3257789"/>
            <a:ext cx="1659073" cy="2275316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A2CB67-0D3A-4AE1-88FE-53E341D232BB}"/>
              </a:ext>
            </a:extLst>
          </p:cNvPr>
          <p:cNvCxnSpPr>
            <a:cxnSpLocks/>
          </p:cNvCxnSpPr>
          <p:nvPr/>
        </p:nvCxnSpPr>
        <p:spPr>
          <a:xfrm>
            <a:off x="7459675" y="1873494"/>
            <a:ext cx="0" cy="6864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DC960F-B383-4E9F-8B09-CC17ED8A709D}"/>
              </a:ext>
            </a:extLst>
          </p:cNvPr>
          <p:cNvSpPr txBox="1"/>
          <p:nvPr/>
        </p:nvSpPr>
        <p:spPr>
          <a:xfrm>
            <a:off x="7231184" y="1375171"/>
            <a:ext cx="1666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Add realism</a:t>
            </a:r>
            <a:endParaRPr lang="en-NL" sz="2400" dirty="0">
              <a:solidFill>
                <a:srgbClr val="C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B1E177-17AB-4214-9ED4-486590128876}"/>
              </a:ext>
            </a:extLst>
          </p:cNvPr>
          <p:cNvSpPr/>
          <p:nvPr/>
        </p:nvSpPr>
        <p:spPr>
          <a:xfrm>
            <a:off x="19376" y="1324895"/>
            <a:ext cx="6046342" cy="4414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D53E9D-8FCA-4CDA-8A96-EA05286E158A}"/>
              </a:ext>
            </a:extLst>
          </p:cNvPr>
          <p:cNvSpPr/>
          <p:nvPr/>
        </p:nvSpPr>
        <p:spPr>
          <a:xfrm>
            <a:off x="7260360" y="1324895"/>
            <a:ext cx="1883640" cy="4414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0886BE-E720-4DF7-9977-EDCAC4126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278" y="3232345"/>
            <a:ext cx="1503946" cy="21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97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EB1D-CE87-4C65-8C95-252703FA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Branch fitting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FEDB6-68BE-4916-A1B8-CB48A4BE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 cylinders to approximate the branch geometry</a:t>
            </a:r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2C6280-9DA2-4725-9BFE-B72C86A059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9" r="27575"/>
          <a:stretch/>
        </p:blipFill>
        <p:spPr>
          <a:xfrm>
            <a:off x="1719084" y="2488693"/>
            <a:ext cx="2711514" cy="3637470"/>
          </a:xfrm>
          <a:prstGeom prst="rect">
            <a:avLst/>
          </a:prstGeom>
        </p:spPr>
      </p:pic>
      <p:sp>
        <p:nvSpPr>
          <p:cNvPr id="4" name="AutoShape 2" descr="Related image">
            <a:extLst>
              <a:ext uri="{FF2B5EF4-FFF2-40B4-BE49-F238E27FC236}">
                <a16:creationId xmlns:a16="http://schemas.microsoft.com/office/drawing/2014/main" id="{AA6BADA4-06C8-4D3A-B9C8-E350F63CDC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6" name="Picture 5" descr="A tree in a park&#10;&#10;Description automatically generated">
            <a:extLst>
              <a:ext uri="{FF2B5EF4-FFF2-40B4-BE49-F238E27FC236}">
                <a16:creationId xmlns:a16="http://schemas.microsoft.com/office/drawing/2014/main" id="{D389C6F8-A675-4141-BA97-EE970FAE6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215" y="2488693"/>
            <a:ext cx="2728103" cy="36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70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AB3F63-B2BB-4F2A-8DB7-5307B119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91" y="2590221"/>
            <a:ext cx="2722980" cy="3725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A4EB1D-CE87-4C65-8C95-252703FA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Branch fitting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FEDB6-68BE-4916-A1B8-CB48A4BE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 cylinders to approximate the branch geometry</a:t>
            </a:r>
          </a:p>
          <a:p>
            <a:pPr lvl="1"/>
            <a:r>
              <a:rPr lang="en-GB" dirty="0"/>
              <a:t>Assign each branch with corresponding points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AFF381-06D8-49DB-8859-1668FE64C106}"/>
              </a:ext>
            </a:extLst>
          </p:cNvPr>
          <p:cNvSpPr/>
          <p:nvPr/>
        </p:nvSpPr>
        <p:spPr>
          <a:xfrm>
            <a:off x="4512168" y="3560384"/>
            <a:ext cx="1923441" cy="2695681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8DF421-568A-4F56-A24E-9636F03E9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227" y="3612768"/>
            <a:ext cx="1375321" cy="25735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8811100-1707-44D7-ADBE-7226737883C6}"/>
              </a:ext>
            </a:extLst>
          </p:cNvPr>
          <p:cNvSpPr/>
          <p:nvPr/>
        </p:nvSpPr>
        <p:spPr>
          <a:xfrm>
            <a:off x="3676453" y="5578149"/>
            <a:ext cx="329939" cy="3794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0616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8B31404-B8C8-4E60-A7F6-D7A1FF15BA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64" r="64"/>
          <a:stretch>
            <a:fillRect/>
          </a:stretch>
        </p:blipFill>
        <p:spPr>
          <a:xfrm>
            <a:off x="0" y="-4534"/>
            <a:ext cx="9144000" cy="6857999"/>
          </a:xfrm>
        </p:spPr>
      </p:pic>
      <p:sp>
        <p:nvSpPr>
          <p:cNvPr id="5" name="Rectangle 4"/>
          <p:cNvSpPr/>
          <p:nvPr/>
        </p:nvSpPr>
        <p:spPr>
          <a:xfrm>
            <a:off x="2708660" y="2750884"/>
            <a:ext cx="41236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  <a:sym typeface="Tahoma" charset="0"/>
              </a:rPr>
              <a:t>1. Introduction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9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2"/>
    </mc:Choice>
    <mc:Fallback xmlns="">
      <p:transition spd="slow" advTm="468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EB1D-CE87-4C65-8C95-252703FA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Branch fitting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FEDB6-68BE-4916-A1B8-CB48A4BE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 cylinders to approximate the branch geometry </a:t>
            </a:r>
          </a:p>
          <a:p>
            <a:pPr lvl="1"/>
            <a:r>
              <a:rPr lang="en-GB" dirty="0"/>
              <a:t>Non-linear least squares problem (</a:t>
            </a:r>
            <a:r>
              <a:rPr lang="en" dirty="0"/>
              <a:t>Levenberg–Marquardt algorithm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1469F304-2F40-4CA4-B34F-BA25F94360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121" y="3270943"/>
                <a:ext cx="3864680" cy="3177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Parameters to solve: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NL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endParaRPr lang="en-US" sz="2000" dirty="0"/>
              </a:p>
              <a:p>
                <a:r>
                  <a:rPr lang="en-US" sz="2400" b="1" dirty="0"/>
                  <a:t>Input data:</a:t>
                </a:r>
              </a:p>
              <a:p>
                <a:pPr lvl="1"/>
                <a:r>
                  <a:rPr lang="en-US" sz="2000" dirty="0"/>
                  <a:t>Position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000" dirty="0"/>
              </a:p>
              <a:p>
                <a:r>
                  <a:rPr lang="en-US" sz="2400" b="1" dirty="0"/>
                  <a:t>Objective function:</a:t>
                </a:r>
              </a:p>
              <a:p>
                <a:pPr lvl="1"/>
                <a:r>
                  <a:rPr lang="en-US" sz="2000" dirty="0"/>
                  <a:t>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nary>
                  </m:oMath>
                </a14:m>
                <a:endParaRPr lang="en-US" sz="2800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1469F304-2F40-4CA4-B34F-BA25F9436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21" y="3270943"/>
                <a:ext cx="3864680" cy="3177144"/>
              </a:xfrm>
              <a:prstGeom prst="rect">
                <a:avLst/>
              </a:prstGeom>
              <a:blipFill>
                <a:blip r:embed="rId2"/>
                <a:stretch>
                  <a:fillRect l="-2050" t="-1344" b="-19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7235AA-B5C4-4890-B2EA-67C16B2FE1C0}"/>
              </a:ext>
            </a:extLst>
          </p:cNvPr>
          <p:cNvCxnSpPr>
            <a:cxnSpLocks/>
          </p:cNvCxnSpPr>
          <p:nvPr/>
        </p:nvCxnSpPr>
        <p:spPr>
          <a:xfrm flipH="1">
            <a:off x="1852630" y="3290908"/>
            <a:ext cx="2264692" cy="296107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48959910-B0C2-48FA-B951-17768335E181}"/>
              </a:ext>
            </a:extLst>
          </p:cNvPr>
          <p:cNvSpPr/>
          <p:nvPr/>
        </p:nvSpPr>
        <p:spPr>
          <a:xfrm rot="18449094">
            <a:off x="1719103" y="3965809"/>
            <a:ext cx="2632025" cy="1544124"/>
          </a:xfrm>
          <a:prstGeom prst="flowChartMagneticDrum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49F69727-F114-4FC2-A1AD-C2A46E3366CF}"/>
              </a:ext>
            </a:extLst>
          </p:cNvPr>
          <p:cNvSpPr/>
          <p:nvPr/>
        </p:nvSpPr>
        <p:spPr>
          <a:xfrm>
            <a:off x="3493413" y="3842163"/>
            <a:ext cx="198086" cy="199359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390074FD-C7AD-4EA1-866B-2B7D8E4A8886}"/>
              </a:ext>
            </a:extLst>
          </p:cNvPr>
          <p:cNvSpPr/>
          <p:nvPr/>
        </p:nvSpPr>
        <p:spPr>
          <a:xfrm>
            <a:off x="2011203" y="4426837"/>
            <a:ext cx="198086" cy="19935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DC76B56D-C7E5-414F-8EDD-EC9FFE12CED9}"/>
              </a:ext>
            </a:extLst>
          </p:cNvPr>
          <p:cNvSpPr/>
          <p:nvPr/>
        </p:nvSpPr>
        <p:spPr>
          <a:xfrm>
            <a:off x="2357967" y="4406725"/>
            <a:ext cx="198086" cy="19935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BDCC3546-717F-4169-9C12-80E86493FB85}"/>
              </a:ext>
            </a:extLst>
          </p:cNvPr>
          <p:cNvSpPr/>
          <p:nvPr/>
        </p:nvSpPr>
        <p:spPr>
          <a:xfrm>
            <a:off x="2186676" y="3729094"/>
            <a:ext cx="198086" cy="19935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20CAFD9B-E45B-46B9-8778-2EDCACB500B6}"/>
              </a:ext>
            </a:extLst>
          </p:cNvPr>
          <p:cNvSpPr/>
          <p:nvPr/>
        </p:nvSpPr>
        <p:spPr>
          <a:xfrm>
            <a:off x="2525446" y="3625556"/>
            <a:ext cx="198086" cy="19935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4BB96E02-0E2D-4A18-BD96-9BE084C82790}"/>
              </a:ext>
            </a:extLst>
          </p:cNvPr>
          <p:cNvSpPr/>
          <p:nvPr/>
        </p:nvSpPr>
        <p:spPr>
          <a:xfrm>
            <a:off x="2785620" y="3290908"/>
            <a:ext cx="198086" cy="19935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3E60DB-D537-48E9-8D81-7BA6D80F85E9}"/>
              </a:ext>
            </a:extLst>
          </p:cNvPr>
          <p:cNvCxnSpPr>
            <a:cxnSpLocks/>
            <a:stCxn id="38" idx="5"/>
          </p:cNvCxnSpPr>
          <p:nvPr/>
        </p:nvCxnSpPr>
        <p:spPr>
          <a:xfrm>
            <a:off x="2355753" y="3899258"/>
            <a:ext cx="199789" cy="21356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77B316-EFE5-41D6-B1E3-8F03A24E1757}"/>
              </a:ext>
            </a:extLst>
          </p:cNvPr>
          <p:cNvCxnSpPr>
            <a:cxnSpLocks/>
          </p:cNvCxnSpPr>
          <p:nvPr/>
        </p:nvCxnSpPr>
        <p:spPr>
          <a:xfrm flipV="1">
            <a:off x="3986547" y="3319542"/>
            <a:ext cx="278461" cy="3708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749034-1924-472F-89DD-0890652004C6}"/>
                  </a:ext>
                </a:extLst>
              </p:cNvPr>
              <p:cNvSpPr txBox="1"/>
              <p:nvPr/>
            </p:nvSpPr>
            <p:spPr>
              <a:xfrm>
                <a:off x="2123259" y="3936172"/>
                <a:ext cx="4056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749034-1924-472F-89DD-089065200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259" y="3936172"/>
                <a:ext cx="40567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67872D5-8ABE-41DF-8C73-064B0A3C3FA9}"/>
              </a:ext>
            </a:extLst>
          </p:cNvPr>
          <p:cNvSpPr txBox="1"/>
          <p:nvPr/>
        </p:nvSpPr>
        <p:spPr>
          <a:xfrm>
            <a:off x="1150910" y="4335628"/>
            <a:ext cx="145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Points</a:t>
            </a:r>
            <a:endParaRPr lang="en-NL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AABCC5-37C8-4DEC-939D-62A218083426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3662490" y="4012327"/>
            <a:ext cx="522893" cy="4940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9D296D-3718-437C-A5B5-D08D4A528F90}"/>
              </a:ext>
            </a:extLst>
          </p:cNvPr>
          <p:cNvCxnSpPr>
            <a:cxnSpLocks/>
          </p:cNvCxnSpPr>
          <p:nvPr/>
        </p:nvCxnSpPr>
        <p:spPr>
          <a:xfrm flipV="1">
            <a:off x="4181516" y="4292994"/>
            <a:ext cx="187078" cy="2151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D3D7DD-131C-419E-B950-49040FF6ED58}"/>
              </a:ext>
            </a:extLst>
          </p:cNvPr>
          <p:cNvCxnSpPr>
            <a:cxnSpLocks/>
          </p:cNvCxnSpPr>
          <p:nvPr/>
        </p:nvCxnSpPr>
        <p:spPr>
          <a:xfrm>
            <a:off x="4055918" y="4221954"/>
            <a:ext cx="196924" cy="194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76E4EC4-DDD2-4506-8A44-560FC8EA7215}"/>
              </a:ext>
            </a:extLst>
          </p:cNvPr>
          <p:cNvCxnSpPr>
            <a:cxnSpLocks/>
          </p:cNvCxnSpPr>
          <p:nvPr/>
        </p:nvCxnSpPr>
        <p:spPr>
          <a:xfrm flipH="1" flipV="1">
            <a:off x="3708729" y="3874053"/>
            <a:ext cx="189269" cy="1874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7D8DDDC-96E2-47C5-8BA2-A8097B76895F}"/>
                  </a:ext>
                </a:extLst>
              </p:cNvPr>
              <p:cNvSpPr txBox="1"/>
              <p:nvPr/>
            </p:nvSpPr>
            <p:spPr>
              <a:xfrm rot="2373881">
                <a:off x="3754030" y="3954139"/>
                <a:ext cx="480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7D8DDDC-96E2-47C5-8BA2-A8097B768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73881">
                <a:off x="3754030" y="3954139"/>
                <a:ext cx="4809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653602-D099-46EB-A556-57C13D07BF13}"/>
                  </a:ext>
                </a:extLst>
              </p:cNvPr>
              <p:cNvSpPr txBox="1"/>
              <p:nvPr/>
            </p:nvSpPr>
            <p:spPr>
              <a:xfrm>
                <a:off x="3082155" y="3714592"/>
                <a:ext cx="480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653602-D099-46EB-A556-57C13D07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155" y="3714592"/>
                <a:ext cx="4809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F4CEA4-BCB5-41D7-B830-D5C03604F6AD}"/>
                  </a:ext>
                </a:extLst>
              </p:cNvPr>
              <p:cNvSpPr txBox="1"/>
              <p:nvPr/>
            </p:nvSpPr>
            <p:spPr>
              <a:xfrm>
                <a:off x="4066169" y="3424541"/>
                <a:ext cx="40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F4CEA4-BCB5-41D7-B830-D5C03604F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69" y="3424541"/>
                <a:ext cx="405670" cy="369332"/>
              </a:xfrm>
              <a:prstGeom prst="rect">
                <a:avLst/>
              </a:prstGeom>
              <a:blipFill>
                <a:blip r:embed="rId6"/>
                <a:stretch>
                  <a:fillRect t="-23333" r="-268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602CFB9-D59C-4DCB-B1BE-7C212136BB27}"/>
                  </a:ext>
                </a:extLst>
              </p:cNvPr>
              <p:cNvSpPr txBox="1"/>
              <p:nvPr/>
            </p:nvSpPr>
            <p:spPr>
              <a:xfrm>
                <a:off x="1852630" y="3600553"/>
                <a:ext cx="4056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602CFB9-D59C-4DCB-B1BE-7C212136B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30" y="3600553"/>
                <a:ext cx="4056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179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EB1D-CE87-4C65-8C95-252703FA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Branch fitting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FEDB6-68BE-4916-A1B8-CB48A4BE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 cylinders to approximate the branch geometry 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iteration: Weighted non-linear least squares</a:t>
            </a:r>
            <a:endParaRPr lang="en-GB" dirty="0"/>
          </a:p>
          <a:p>
            <a:pPr marL="0" indent="0">
              <a:buNone/>
            </a:pP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1469F304-2F40-4CA4-B34F-BA25F94360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22121" y="3270943"/>
                <a:ext cx="3864680" cy="31771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–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Clr>
                    <a:srgbClr val="00A6D6"/>
                  </a:buClr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b="1" dirty="0"/>
                  <a:t>Weight: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2400" b="1" dirty="0"/>
                  <a:t>Objective function:</a:t>
                </a:r>
              </a:p>
              <a:p>
                <a:pPr lvl="1"/>
                <a:r>
                  <a:rPr lang="en-US" sz="2000" dirty="0"/>
                  <a:t>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NL" dirty="0"/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1469F304-2F40-4CA4-B34F-BA25F9436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21" y="3270943"/>
                <a:ext cx="3864680" cy="3177144"/>
              </a:xfrm>
              <a:prstGeom prst="rect">
                <a:avLst/>
              </a:prstGeom>
              <a:blipFill>
                <a:blip r:embed="rId2"/>
                <a:stretch>
                  <a:fillRect l="-2050" t="-1344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7235AA-B5C4-4890-B2EA-67C16B2FE1C0}"/>
              </a:ext>
            </a:extLst>
          </p:cNvPr>
          <p:cNvCxnSpPr>
            <a:cxnSpLocks/>
          </p:cNvCxnSpPr>
          <p:nvPr/>
        </p:nvCxnSpPr>
        <p:spPr>
          <a:xfrm flipH="1">
            <a:off x="1852630" y="3290908"/>
            <a:ext cx="2264692" cy="296107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Direct Access Storage 28">
            <a:extLst>
              <a:ext uri="{FF2B5EF4-FFF2-40B4-BE49-F238E27FC236}">
                <a16:creationId xmlns:a16="http://schemas.microsoft.com/office/drawing/2014/main" id="{48959910-B0C2-48FA-B951-17768335E181}"/>
              </a:ext>
            </a:extLst>
          </p:cNvPr>
          <p:cNvSpPr/>
          <p:nvPr/>
        </p:nvSpPr>
        <p:spPr>
          <a:xfrm rot="18449094">
            <a:off x="1719103" y="3965809"/>
            <a:ext cx="2632025" cy="1544124"/>
          </a:xfrm>
          <a:prstGeom prst="flowChartMagneticDrum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49F69727-F114-4FC2-A1AD-C2A46E3366CF}"/>
              </a:ext>
            </a:extLst>
          </p:cNvPr>
          <p:cNvSpPr/>
          <p:nvPr/>
        </p:nvSpPr>
        <p:spPr>
          <a:xfrm>
            <a:off x="3493413" y="3842163"/>
            <a:ext cx="198086" cy="199359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390074FD-C7AD-4EA1-866B-2B7D8E4A8886}"/>
              </a:ext>
            </a:extLst>
          </p:cNvPr>
          <p:cNvSpPr/>
          <p:nvPr/>
        </p:nvSpPr>
        <p:spPr>
          <a:xfrm>
            <a:off x="2011203" y="4426837"/>
            <a:ext cx="198086" cy="19935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DC76B56D-C7E5-414F-8EDD-EC9FFE12CED9}"/>
              </a:ext>
            </a:extLst>
          </p:cNvPr>
          <p:cNvSpPr/>
          <p:nvPr/>
        </p:nvSpPr>
        <p:spPr>
          <a:xfrm>
            <a:off x="2357967" y="4406725"/>
            <a:ext cx="198086" cy="19935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BDCC3546-717F-4169-9C12-80E86493FB85}"/>
              </a:ext>
            </a:extLst>
          </p:cNvPr>
          <p:cNvSpPr/>
          <p:nvPr/>
        </p:nvSpPr>
        <p:spPr>
          <a:xfrm>
            <a:off x="2186676" y="3729094"/>
            <a:ext cx="198086" cy="19935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20CAFD9B-E45B-46B9-8778-2EDCACB500B6}"/>
              </a:ext>
            </a:extLst>
          </p:cNvPr>
          <p:cNvSpPr/>
          <p:nvPr/>
        </p:nvSpPr>
        <p:spPr>
          <a:xfrm>
            <a:off x="2525446" y="3625556"/>
            <a:ext cx="198086" cy="19935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4BB96E02-0E2D-4A18-BD96-9BE084C82790}"/>
              </a:ext>
            </a:extLst>
          </p:cNvPr>
          <p:cNvSpPr/>
          <p:nvPr/>
        </p:nvSpPr>
        <p:spPr>
          <a:xfrm>
            <a:off x="2785620" y="3290908"/>
            <a:ext cx="198086" cy="199359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3E60DB-D537-48E9-8D81-7BA6D80F85E9}"/>
              </a:ext>
            </a:extLst>
          </p:cNvPr>
          <p:cNvCxnSpPr>
            <a:cxnSpLocks/>
            <a:stCxn id="38" idx="5"/>
          </p:cNvCxnSpPr>
          <p:nvPr/>
        </p:nvCxnSpPr>
        <p:spPr>
          <a:xfrm>
            <a:off x="2355753" y="3899258"/>
            <a:ext cx="199789" cy="21356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77B316-EFE5-41D6-B1E3-8F03A24E1757}"/>
              </a:ext>
            </a:extLst>
          </p:cNvPr>
          <p:cNvCxnSpPr>
            <a:cxnSpLocks/>
          </p:cNvCxnSpPr>
          <p:nvPr/>
        </p:nvCxnSpPr>
        <p:spPr>
          <a:xfrm flipV="1">
            <a:off x="3986547" y="3319542"/>
            <a:ext cx="278461" cy="3708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749034-1924-472F-89DD-0890652004C6}"/>
                  </a:ext>
                </a:extLst>
              </p:cNvPr>
              <p:cNvSpPr txBox="1"/>
              <p:nvPr/>
            </p:nvSpPr>
            <p:spPr>
              <a:xfrm>
                <a:off x="2123259" y="3936172"/>
                <a:ext cx="4056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7749034-1924-472F-89DD-089065200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259" y="3936172"/>
                <a:ext cx="40567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67872D5-8ABE-41DF-8C73-064B0A3C3FA9}"/>
              </a:ext>
            </a:extLst>
          </p:cNvPr>
          <p:cNvSpPr txBox="1"/>
          <p:nvPr/>
        </p:nvSpPr>
        <p:spPr>
          <a:xfrm>
            <a:off x="1150910" y="4335628"/>
            <a:ext cx="1450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Points</a:t>
            </a:r>
            <a:endParaRPr lang="en-NL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AABCC5-37C8-4DEC-939D-62A218083426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3662490" y="4012327"/>
            <a:ext cx="522893" cy="4940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69D296D-3718-437C-A5B5-D08D4A528F90}"/>
              </a:ext>
            </a:extLst>
          </p:cNvPr>
          <p:cNvCxnSpPr>
            <a:cxnSpLocks/>
          </p:cNvCxnSpPr>
          <p:nvPr/>
        </p:nvCxnSpPr>
        <p:spPr>
          <a:xfrm flipV="1">
            <a:off x="4181516" y="4292994"/>
            <a:ext cx="187078" cy="2151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DD3D7DD-131C-419E-B950-49040FF6ED58}"/>
              </a:ext>
            </a:extLst>
          </p:cNvPr>
          <p:cNvCxnSpPr>
            <a:cxnSpLocks/>
          </p:cNvCxnSpPr>
          <p:nvPr/>
        </p:nvCxnSpPr>
        <p:spPr>
          <a:xfrm>
            <a:off x="4055918" y="4221954"/>
            <a:ext cx="196924" cy="1948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76E4EC4-DDD2-4506-8A44-560FC8EA7215}"/>
              </a:ext>
            </a:extLst>
          </p:cNvPr>
          <p:cNvCxnSpPr>
            <a:cxnSpLocks/>
          </p:cNvCxnSpPr>
          <p:nvPr/>
        </p:nvCxnSpPr>
        <p:spPr>
          <a:xfrm flipH="1" flipV="1">
            <a:off x="3708729" y="3874053"/>
            <a:ext cx="189269" cy="1874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7D8DDDC-96E2-47C5-8BA2-A8097B76895F}"/>
                  </a:ext>
                </a:extLst>
              </p:cNvPr>
              <p:cNvSpPr txBox="1"/>
              <p:nvPr/>
            </p:nvSpPr>
            <p:spPr>
              <a:xfrm rot="2373881">
                <a:off x="3754030" y="3954139"/>
                <a:ext cx="480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𝑅</m:t>
                      </m:r>
                    </m:oMath>
                  </m:oMathPara>
                </a14:m>
                <a:endParaRPr lang="en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7D8DDDC-96E2-47C5-8BA2-A8097B768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73881">
                <a:off x="3754030" y="3954139"/>
                <a:ext cx="4809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653602-D099-46EB-A556-57C13D07BF13}"/>
                  </a:ext>
                </a:extLst>
              </p:cNvPr>
              <p:cNvSpPr txBox="1"/>
              <p:nvPr/>
            </p:nvSpPr>
            <p:spPr>
              <a:xfrm>
                <a:off x="3082155" y="3714592"/>
                <a:ext cx="480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A653602-D099-46EB-A556-57C13D07B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155" y="3714592"/>
                <a:ext cx="4809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F4CEA4-BCB5-41D7-B830-D5C03604F6AD}"/>
                  </a:ext>
                </a:extLst>
              </p:cNvPr>
              <p:cNvSpPr txBox="1"/>
              <p:nvPr/>
            </p:nvSpPr>
            <p:spPr>
              <a:xfrm>
                <a:off x="4066169" y="3424541"/>
                <a:ext cx="4056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NL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7F4CEA4-BCB5-41D7-B830-D5C03604F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169" y="3424541"/>
                <a:ext cx="405670" cy="369332"/>
              </a:xfrm>
              <a:prstGeom prst="rect">
                <a:avLst/>
              </a:prstGeom>
              <a:blipFill>
                <a:blip r:embed="rId6"/>
                <a:stretch>
                  <a:fillRect t="-23333" r="-2686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602CFB9-D59C-4DCB-B1BE-7C212136BB27}"/>
                  </a:ext>
                </a:extLst>
              </p:cNvPr>
              <p:cNvSpPr txBox="1"/>
              <p:nvPr/>
            </p:nvSpPr>
            <p:spPr>
              <a:xfrm>
                <a:off x="1852630" y="3600553"/>
                <a:ext cx="40567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602CFB9-D59C-4DCB-B1BE-7C212136B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630" y="3600553"/>
                <a:ext cx="40567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618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EB1D-CE87-4C65-8C95-252703FA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Branch fitting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FEDB6-68BE-4916-A1B8-CB48A4BE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 cylinders to approximate the branch geometry </a:t>
            </a:r>
          </a:p>
          <a:p>
            <a:pPr lvl="1"/>
            <a:r>
              <a:rPr lang="en-US" dirty="0"/>
              <a:t>Fit a cylinder first for the main trunk</a:t>
            </a:r>
            <a:endParaRPr lang="en-GB" dirty="0"/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2F4078-4E64-494C-A4E9-1BB87A32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932" y="3340199"/>
            <a:ext cx="2972529" cy="3073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837519-C45A-4DF8-9745-87CD2CCB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181" y="3241329"/>
            <a:ext cx="1997698" cy="288483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6102F3C-7069-4DE6-8946-40EF36594556}"/>
              </a:ext>
            </a:extLst>
          </p:cNvPr>
          <p:cNvSpPr/>
          <p:nvPr/>
        </p:nvSpPr>
        <p:spPr>
          <a:xfrm>
            <a:off x="4285775" y="4230383"/>
            <a:ext cx="350588" cy="21439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82865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EB1D-CE87-4C65-8C95-252703FA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Branch fitting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FEDB6-68BE-4916-A1B8-CB48A4BE2E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Fit cylinders to approximate the branch geometry</a:t>
                </a:r>
              </a:p>
              <a:p>
                <a:pPr lvl="1"/>
                <a:r>
                  <a:rPr lang="en-GB" dirty="0"/>
                  <a:t>Small branches don’t have enough points to fit</a:t>
                </a:r>
              </a:p>
              <a:p>
                <a:pPr lvl="1"/>
                <a:r>
                  <a:rPr lang="en-GB" dirty="0"/>
                  <a:t>We derive the radius by:</a:t>
                </a:r>
              </a:p>
              <a:p>
                <a:pPr marL="457200" lvl="1" indent="0" algn="ctr">
                  <a:buNone/>
                </a:pPr>
                <a:endParaRPr lang="en-GB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sSub>
                            <m:sSubPr>
                              <m:ctrlPr>
                                <a:rPr lang="en-GB" sz="32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𝑤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endParaRPr lang="en-GB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𝑟</m:t>
                    </m:r>
                  </m:oMath>
                </a14:m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radius,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𝑡h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branch,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</m:t>
                    </m:r>
                  </m:oMath>
                </a14:m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 is the trunk,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is the weight of the corresponding branch edge.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FEDB6-68BE-4916-A1B8-CB48A4BE2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13" t="-1482" r="-802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209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4EB1D-CE87-4C65-8C95-252703FA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en-US" altLang="zh-CN" dirty="0"/>
              <a:t>3</a:t>
            </a:r>
            <a:r>
              <a:rPr lang="en-US" dirty="0"/>
              <a:t> Branch fitting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FEDB6-68BE-4916-A1B8-CB48A4BE2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Fit cylinders to approximate the branch geometry</a:t>
            </a:r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E141A-FF9D-41B1-86BB-FB302C976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13" y="2424158"/>
            <a:ext cx="2722821" cy="370990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C0B22F1-65E1-4137-A29E-044F112A60F6}"/>
              </a:ext>
            </a:extLst>
          </p:cNvPr>
          <p:cNvSpPr/>
          <p:nvPr/>
        </p:nvSpPr>
        <p:spPr>
          <a:xfrm>
            <a:off x="4657265" y="4157554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A846DB-4E7D-4BE3-9E08-793C5101A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972" y="2424158"/>
            <a:ext cx="2549926" cy="370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07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84202-7082-436C-BE94-29EB0CFE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Methodology Overview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BD6E0-F56A-4D03-BEC2-E66CC2CC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6" y="3232345"/>
            <a:ext cx="1642095" cy="2183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A8F3FA-761B-488F-B61A-8D33139E2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75" y="3272848"/>
            <a:ext cx="1592732" cy="21834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BD35F-E674-404D-ADA5-F3025E421EE0}"/>
              </a:ext>
            </a:extLst>
          </p:cNvPr>
          <p:cNvSpPr/>
          <p:nvPr/>
        </p:nvSpPr>
        <p:spPr>
          <a:xfrm>
            <a:off x="1766527" y="2179886"/>
            <a:ext cx="1759208" cy="9045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Skeleton Initialization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5D1BB8-4590-499E-A181-FA023C2CC976}"/>
              </a:ext>
            </a:extLst>
          </p:cNvPr>
          <p:cNvSpPr/>
          <p:nvPr/>
        </p:nvSpPr>
        <p:spPr>
          <a:xfrm>
            <a:off x="3844073" y="2191760"/>
            <a:ext cx="1937106" cy="9043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Skeleton Simplification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56A7A9-D3AD-499F-87F8-D026A7289839}"/>
              </a:ext>
            </a:extLst>
          </p:cNvPr>
          <p:cNvSpPr/>
          <p:nvPr/>
        </p:nvSpPr>
        <p:spPr>
          <a:xfrm>
            <a:off x="6082847" y="2185775"/>
            <a:ext cx="1160384" cy="8987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Branch Fitting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2235E-F4C6-4DF0-A5F7-FCC632BD7D34}"/>
              </a:ext>
            </a:extLst>
          </p:cNvPr>
          <p:cNvSpPr/>
          <p:nvPr/>
        </p:nvSpPr>
        <p:spPr>
          <a:xfrm>
            <a:off x="7705605" y="2191759"/>
            <a:ext cx="1065328" cy="89272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Fine Model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F165F4-9F1E-427E-9BB7-9F20EA238600}"/>
              </a:ext>
            </a:extLst>
          </p:cNvPr>
          <p:cNvSpPr/>
          <p:nvPr/>
        </p:nvSpPr>
        <p:spPr>
          <a:xfrm>
            <a:off x="3525735" y="256528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BC09F7-663D-4022-A3AC-5AE155D29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640" y="3232345"/>
            <a:ext cx="1642095" cy="225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0886BE-E720-4DF7-9977-EDCAC4126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78" y="3232345"/>
            <a:ext cx="1503946" cy="2183442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113F4D-E774-40C8-BAA5-5AA4E5AAACAB}"/>
              </a:ext>
            </a:extLst>
          </p:cNvPr>
          <p:cNvSpPr/>
          <p:nvPr/>
        </p:nvSpPr>
        <p:spPr>
          <a:xfrm>
            <a:off x="5768515" y="256116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9B826A-3046-4A57-AF3C-07F17366E4BD}"/>
              </a:ext>
            </a:extLst>
          </p:cNvPr>
          <p:cNvSpPr/>
          <p:nvPr/>
        </p:nvSpPr>
        <p:spPr>
          <a:xfrm>
            <a:off x="7231184" y="2559929"/>
            <a:ext cx="474421" cy="20394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99FA26-C639-465E-8DC8-4EB5043B8B54}"/>
              </a:ext>
            </a:extLst>
          </p:cNvPr>
          <p:cNvSpPr/>
          <p:nvPr/>
        </p:nvSpPr>
        <p:spPr>
          <a:xfrm>
            <a:off x="412613" y="2185774"/>
            <a:ext cx="1028943" cy="8991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badi" panose="020B0604020104020204" pitchFamily="34" charset="0"/>
              </a:rPr>
              <a:t>Point cloud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98B84FC-7E19-4512-B858-82B9388F1A17}"/>
              </a:ext>
            </a:extLst>
          </p:cNvPr>
          <p:cNvSpPr/>
          <p:nvPr/>
        </p:nvSpPr>
        <p:spPr>
          <a:xfrm>
            <a:off x="1448128" y="2565289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051DFB-4A9E-4269-A31E-108E09FB8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7220" y="3257789"/>
            <a:ext cx="1659073" cy="22753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B1E177-17AB-4214-9ED4-486590128876}"/>
              </a:ext>
            </a:extLst>
          </p:cNvPr>
          <p:cNvSpPr/>
          <p:nvPr/>
        </p:nvSpPr>
        <p:spPr>
          <a:xfrm>
            <a:off x="19377" y="1324895"/>
            <a:ext cx="7440298" cy="4414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DC960F-B383-4E9F-8B09-CC17ED8A709D}"/>
              </a:ext>
            </a:extLst>
          </p:cNvPr>
          <p:cNvSpPr txBox="1"/>
          <p:nvPr/>
        </p:nvSpPr>
        <p:spPr>
          <a:xfrm>
            <a:off x="6752251" y="1464950"/>
            <a:ext cx="1666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Add realism</a:t>
            </a:r>
            <a:endParaRPr lang="en-NL" sz="2400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A2CB67-0D3A-4AE1-88FE-53E341D232BB}"/>
              </a:ext>
            </a:extLst>
          </p:cNvPr>
          <p:cNvCxnSpPr>
            <a:cxnSpLocks/>
          </p:cNvCxnSpPr>
          <p:nvPr/>
        </p:nvCxnSpPr>
        <p:spPr>
          <a:xfrm>
            <a:off x="7459675" y="1873494"/>
            <a:ext cx="0" cy="68643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059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237B-F9D2-40F4-8F74-23701355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</a:t>
            </a:r>
            <a:r>
              <a:rPr lang="en-US" altLang="zh-CN" dirty="0"/>
              <a:t>4</a:t>
            </a:r>
            <a:r>
              <a:rPr lang="en-US" dirty="0"/>
              <a:t> Adding realism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D310-1BDC-48AB-9C22-DC45DBAA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Add leaves and texture to the tree model</a:t>
            </a:r>
          </a:p>
          <a:p>
            <a:pPr lvl="1"/>
            <a:r>
              <a:rPr lang="en-GB" dirty="0"/>
              <a:t>Reconstructing leaves almost impossible</a:t>
            </a:r>
          </a:p>
          <a:p>
            <a:pPr lvl="1"/>
            <a:r>
              <a:rPr lang="en-GB" dirty="0"/>
              <a:t>Randomly grow leaves on top of branches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330A56-5837-414C-A12E-0819ECEB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021" y="3120272"/>
            <a:ext cx="2434376" cy="3534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D9C3EB-5CDB-4583-B24F-0AE37107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741" y="3230283"/>
            <a:ext cx="2496578" cy="342250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80085FF-D180-4118-8F32-07408DF4441A}"/>
              </a:ext>
            </a:extLst>
          </p:cNvPr>
          <p:cNvSpPr/>
          <p:nvPr/>
        </p:nvSpPr>
        <p:spPr>
          <a:xfrm>
            <a:off x="4486499" y="4742953"/>
            <a:ext cx="312075" cy="198582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81097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8B31404-B8C8-4E60-A7F6-D7A1FF15BA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64" r="64"/>
          <a:stretch>
            <a:fillRect/>
          </a:stretch>
        </p:blipFill>
        <p:spPr>
          <a:xfrm>
            <a:off x="0" y="-4534"/>
            <a:ext cx="9144000" cy="6857999"/>
          </a:xfrm>
        </p:spPr>
      </p:pic>
      <p:sp>
        <p:nvSpPr>
          <p:cNvPr id="5" name="Rectangle 4"/>
          <p:cNvSpPr/>
          <p:nvPr/>
        </p:nvSpPr>
        <p:spPr>
          <a:xfrm>
            <a:off x="1894786" y="2892286"/>
            <a:ext cx="60897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  <a:sym typeface="Tahoma" charset="0"/>
              </a:rPr>
              <a:t>4. Experiment Results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19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2"/>
    </mc:Choice>
    <mc:Fallback xmlns="">
      <p:transition spd="slow" advTm="4682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4A6CB7A-FC81-4EB6-A832-03C249F1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55" y="3768789"/>
            <a:ext cx="2151787" cy="18461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DFA440-1304-4904-BABE-5E87F5099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763" y="3783346"/>
            <a:ext cx="2067794" cy="18315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0F3C60F-230F-4807-9E0B-14A71B4FF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432" y="3840349"/>
            <a:ext cx="2157100" cy="17745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97009-8087-48D7-83A9-56F0F124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Results: different tree types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0AB01-5532-4B59-AF35-479103373A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27" t="11229" r="36598" b="1716"/>
          <a:stretch/>
        </p:blipFill>
        <p:spPr>
          <a:xfrm>
            <a:off x="4572000" y="1232043"/>
            <a:ext cx="1580031" cy="23501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5E464-BEA9-4B97-B4A9-AC67DBD05E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020" t="10849" r="35979" b="1715"/>
          <a:stretch/>
        </p:blipFill>
        <p:spPr>
          <a:xfrm>
            <a:off x="6546791" y="1262847"/>
            <a:ext cx="1533882" cy="2319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B434D1-997D-468E-A999-CC61E431F0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292" t="10971" r="35208"/>
          <a:stretch/>
        </p:blipFill>
        <p:spPr>
          <a:xfrm>
            <a:off x="590486" y="1262847"/>
            <a:ext cx="1578264" cy="2319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296EF0-7573-4449-8D01-C2D5CFB675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892" t="23660" r="39304" b="15373"/>
          <a:stretch/>
        </p:blipFill>
        <p:spPr>
          <a:xfrm>
            <a:off x="2565276" y="1232043"/>
            <a:ext cx="1566764" cy="235014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4A0455-4596-4A7B-BB63-F8434887CCDD}"/>
              </a:ext>
            </a:extLst>
          </p:cNvPr>
          <p:cNvCxnSpPr>
            <a:cxnSpLocks/>
          </p:cNvCxnSpPr>
          <p:nvPr/>
        </p:nvCxnSpPr>
        <p:spPr>
          <a:xfrm>
            <a:off x="377072" y="3639188"/>
            <a:ext cx="80881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B8A95B-B086-4020-9CE4-CF4E095C2801}"/>
              </a:ext>
            </a:extLst>
          </p:cNvPr>
          <p:cNvCxnSpPr>
            <a:cxnSpLocks/>
          </p:cNvCxnSpPr>
          <p:nvPr/>
        </p:nvCxnSpPr>
        <p:spPr>
          <a:xfrm>
            <a:off x="2328421" y="1417638"/>
            <a:ext cx="0" cy="43506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A56B2-6051-409C-A4E4-88E9FF1D8991}"/>
              </a:ext>
            </a:extLst>
          </p:cNvPr>
          <p:cNvCxnSpPr>
            <a:cxnSpLocks/>
          </p:cNvCxnSpPr>
          <p:nvPr/>
        </p:nvCxnSpPr>
        <p:spPr>
          <a:xfrm>
            <a:off x="4347328" y="1417638"/>
            <a:ext cx="45602" cy="4344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DFAAA-CF06-47D8-A6DB-0C5E08851270}"/>
              </a:ext>
            </a:extLst>
          </p:cNvPr>
          <p:cNvCxnSpPr>
            <a:cxnSpLocks/>
          </p:cNvCxnSpPr>
          <p:nvPr/>
        </p:nvCxnSpPr>
        <p:spPr>
          <a:xfrm>
            <a:off x="6337955" y="1417638"/>
            <a:ext cx="66325" cy="44162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AB6350-E6BF-49E4-BF6B-3A6524FC81CD}"/>
              </a:ext>
            </a:extLst>
          </p:cNvPr>
          <p:cNvSpPr txBox="1"/>
          <p:nvPr/>
        </p:nvSpPr>
        <p:spPr>
          <a:xfrm>
            <a:off x="681521" y="5845613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points</a:t>
            </a:r>
            <a:endParaRPr lang="en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58998B-5519-4BB8-A87E-C282BEFD07E4}"/>
              </a:ext>
            </a:extLst>
          </p:cNvPr>
          <p:cNvSpPr txBox="1"/>
          <p:nvPr/>
        </p:nvSpPr>
        <p:spPr>
          <a:xfrm>
            <a:off x="2865406" y="5845613"/>
            <a:ext cx="9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skeleton</a:t>
            </a:r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CF2921-747B-4675-BBA4-E04AEBCE6A3E}"/>
              </a:ext>
            </a:extLst>
          </p:cNvPr>
          <p:cNvSpPr txBox="1"/>
          <p:nvPr/>
        </p:nvSpPr>
        <p:spPr>
          <a:xfrm>
            <a:off x="4843983" y="5848179"/>
            <a:ext cx="103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branches</a:t>
            </a:r>
            <a:endParaRPr lang="en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AC99F-BC9C-4EE5-ADDE-A49A27BD0B55}"/>
              </a:ext>
            </a:extLst>
          </p:cNvPr>
          <p:cNvSpPr txBox="1"/>
          <p:nvPr/>
        </p:nvSpPr>
        <p:spPr>
          <a:xfrm>
            <a:off x="6913438" y="5848179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fine model</a:t>
            </a:r>
            <a:endParaRPr lang="en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DC8328-DB1B-4713-ACA2-74866B6E18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25" y="3659011"/>
            <a:ext cx="2157100" cy="197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14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F0746B5-9273-49BD-B1FD-84123299E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249" y="1428196"/>
            <a:ext cx="2022106" cy="21616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8FAB32-23ED-47FF-871C-A7C67F23F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74" y="1287790"/>
            <a:ext cx="2093670" cy="2321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721C7-1ACB-4D34-BB04-7117712CB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31"/>
          <a:stretch/>
        </p:blipFill>
        <p:spPr>
          <a:xfrm>
            <a:off x="4366182" y="1338377"/>
            <a:ext cx="1975258" cy="2279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D31A0-42D7-4B0F-9B0E-678C0B967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1117" y="1417638"/>
            <a:ext cx="2011864" cy="22150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97009-8087-48D7-83A9-56F0F124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Results: </a:t>
            </a:r>
            <a:r>
              <a:rPr lang="en-US" altLang="zh-CN" dirty="0"/>
              <a:t>different data sources</a:t>
            </a:r>
            <a:endParaRPr lang="en-NL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4A0455-4596-4A7B-BB63-F8434887CCDD}"/>
              </a:ext>
            </a:extLst>
          </p:cNvPr>
          <p:cNvCxnSpPr>
            <a:cxnSpLocks/>
          </p:cNvCxnSpPr>
          <p:nvPr/>
        </p:nvCxnSpPr>
        <p:spPr>
          <a:xfrm>
            <a:off x="377072" y="3639188"/>
            <a:ext cx="80881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B8A95B-B086-4020-9CE4-CF4E095C2801}"/>
              </a:ext>
            </a:extLst>
          </p:cNvPr>
          <p:cNvCxnSpPr>
            <a:cxnSpLocks/>
          </p:cNvCxnSpPr>
          <p:nvPr/>
        </p:nvCxnSpPr>
        <p:spPr>
          <a:xfrm>
            <a:off x="2328421" y="1417638"/>
            <a:ext cx="0" cy="43506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3A56B2-6051-409C-A4E4-88E9FF1D8991}"/>
              </a:ext>
            </a:extLst>
          </p:cNvPr>
          <p:cNvCxnSpPr>
            <a:cxnSpLocks/>
          </p:cNvCxnSpPr>
          <p:nvPr/>
        </p:nvCxnSpPr>
        <p:spPr>
          <a:xfrm>
            <a:off x="4347328" y="1417638"/>
            <a:ext cx="45602" cy="43444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6DFAAA-CF06-47D8-A6DB-0C5E08851270}"/>
              </a:ext>
            </a:extLst>
          </p:cNvPr>
          <p:cNvCxnSpPr>
            <a:cxnSpLocks/>
          </p:cNvCxnSpPr>
          <p:nvPr/>
        </p:nvCxnSpPr>
        <p:spPr>
          <a:xfrm>
            <a:off x="6337955" y="1417638"/>
            <a:ext cx="66325" cy="441623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295BEC-C47D-4A17-9214-5AB77922394F}"/>
              </a:ext>
            </a:extLst>
          </p:cNvPr>
          <p:cNvSpPr txBox="1"/>
          <p:nvPr/>
        </p:nvSpPr>
        <p:spPr>
          <a:xfrm>
            <a:off x="681521" y="5845613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points</a:t>
            </a:r>
            <a:endParaRPr lang="en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B0CA0-EE6C-4A8F-B262-1B930D64DA6E}"/>
              </a:ext>
            </a:extLst>
          </p:cNvPr>
          <p:cNvSpPr txBox="1"/>
          <p:nvPr/>
        </p:nvSpPr>
        <p:spPr>
          <a:xfrm>
            <a:off x="2865406" y="5845613"/>
            <a:ext cx="97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skeleton</a:t>
            </a:r>
            <a:endParaRPr lang="en-N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4D626-58B9-4A81-90F3-5F615354EF43}"/>
              </a:ext>
            </a:extLst>
          </p:cNvPr>
          <p:cNvSpPr txBox="1"/>
          <p:nvPr/>
        </p:nvSpPr>
        <p:spPr>
          <a:xfrm>
            <a:off x="4843983" y="5848179"/>
            <a:ext cx="103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branches</a:t>
            </a:r>
            <a:endParaRPr lang="en-N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2FAA8E-5E42-475C-A0F8-0ED78188556F}"/>
              </a:ext>
            </a:extLst>
          </p:cNvPr>
          <p:cNvSpPr txBox="1"/>
          <p:nvPr/>
        </p:nvSpPr>
        <p:spPr>
          <a:xfrm>
            <a:off x="6913438" y="5848179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fine model</a:t>
            </a:r>
            <a:endParaRPr lang="en-NL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BE6D201-6DCA-48A2-B1C3-7F7F0306F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085" y="3751300"/>
            <a:ext cx="1832457" cy="21618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54BBA5A-9198-4F7B-A215-D9A065AAE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46" y="3876372"/>
            <a:ext cx="1583350" cy="187024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A997DD-A62E-46A5-BB44-BBDA516433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9218" y="3751300"/>
            <a:ext cx="1671643" cy="20825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0A329C-DA26-415F-8602-D53535BC6D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9981" y="3767830"/>
            <a:ext cx="1861472" cy="21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33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70CF-BD4F-4FD7-9641-87CEFC3B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Motivation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1D19-8B8D-4908-8EA9-FB7A547A9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want to model trees?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733392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107C17D-3DF4-4460-95EC-EB89FF4E1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161212"/>
              </p:ext>
            </p:extLst>
          </p:nvPr>
        </p:nvGraphicFramePr>
        <p:xfrm>
          <a:off x="1225485" y="2342253"/>
          <a:ext cx="6468102" cy="35332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3728">
                  <a:extLst>
                    <a:ext uri="{9D8B030D-6E8A-4147-A177-3AD203B41FA5}">
                      <a16:colId xmlns:a16="http://schemas.microsoft.com/office/drawing/2014/main" val="3036577886"/>
                    </a:ext>
                  </a:extLst>
                </a:gridCol>
                <a:gridCol w="1471458">
                  <a:extLst>
                    <a:ext uri="{9D8B030D-6E8A-4147-A177-3AD203B41FA5}">
                      <a16:colId xmlns:a16="http://schemas.microsoft.com/office/drawing/2014/main" val="20831863"/>
                    </a:ext>
                  </a:extLst>
                </a:gridCol>
                <a:gridCol w="1471458">
                  <a:extLst>
                    <a:ext uri="{9D8B030D-6E8A-4147-A177-3AD203B41FA5}">
                      <a16:colId xmlns:a16="http://schemas.microsoft.com/office/drawing/2014/main" val="2820116063"/>
                    </a:ext>
                  </a:extLst>
                </a:gridCol>
                <a:gridCol w="1471458">
                  <a:extLst>
                    <a:ext uri="{9D8B030D-6E8A-4147-A177-3AD203B41FA5}">
                      <a16:colId xmlns:a16="http://schemas.microsoft.com/office/drawing/2014/main" val="2462259891"/>
                    </a:ext>
                  </a:extLst>
                </a:gridCol>
              </a:tblGrid>
              <a:tr h="2156905">
                <a:tc>
                  <a:txBody>
                    <a:bodyPr/>
                    <a:lstStyle/>
                    <a:p>
                      <a:endParaRPr lang="en-NL" dirty="0"/>
                    </a:p>
                  </a:txBody>
                  <a:tcPr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Tree No.1</a:t>
                      </a:r>
                      <a:endParaRPr lang="en-N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Tree No.2</a:t>
                      </a:r>
                      <a:endParaRPr lang="en-N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   Tree No.3</a:t>
                      </a:r>
                      <a:endParaRPr lang="en-NL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3256086"/>
                  </a:ext>
                </a:extLst>
              </a:tr>
              <a:tr h="499621">
                <a:tc>
                  <a:txBody>
                    <a:bodyPr/>
                    <a:lstStyle/>
                    <a:p>
                      <a:r>
                        <a:rPr lang="en-US" sz="2000" dirty="0"/>
                        <a:t>Height</a:t>
                      </a:r>
                      <a:endParaRPr lang="en-NL" sz="2000" dirty="0"/>
                    </a:p>
                  </a:txBody>
                  <a:tcPr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5.61m</a:t>
                      </a:r>
                      <a:endParaRPr lang="en-NL" sz="2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10.05m</a:t>
                      </a:r>
                      <a:endParaRPr lang="en-NL" sz="2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10.61m</a:t>
                      </a:r>
                      <a:endParaRPr lang="en-NL" sz="2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31089"/>
                  </a:ext>
                </a:extLst>
              </a:tr>
              <a:tr h="461913">
                <a:tc>
                  <a:txBody>
                    <a:bodyPr/>
                    <a:lstStyle/>
                    <a:p>
                      <a:r>
                        <a:rPr lang="en-US" sz="1800" dirty="0"/>
                        <a:t>Mean distance</a:t>
                      </a:r>
                      <a:endParaRPr lang="en-NL" sz="1800" dirty="0"/>
                    </a:p>
                  </a:txBody>
                  <a:tcPr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2.76cm</a:t>
                      </a:r>
                      <a:endParaRPr lang="en-NL" sz="2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10.04cm</a:t>
                      </a:r>
                      <a:endParaRPr lang="en-NL" sz="2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6.25cm</a:t>
                      </a:r>
                      <a:endParaRPr lang="en-NL" sz="2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7696107"/>
                  </a:ext>
                </a:extLst>
              </a:tr>
              <a:tr h="414779">
                <a:tc>
                  <a:txBody>
                    <a:bodyPr/>
                    <a:lstStyle/>
                    <a:p>
                      <a:r>
                        <a:rPr lang="en-US" sz="1800" dirty="0"/>
                        <a:t>Standard deviation</a:t>
                      </a:r>
                      <a:endParaRPr lang="en-NL" sz="1800" dirty="0"/>
                    </a:p>
                  </a:txBody>
                  <a:tcPr>
                    <a:lnL>
                      <a:noFill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0.02</a:t>
                      </a:r>
                      <a:endParaRPr lang="en-NL" sz="2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0.08</a:t>
                      </a:r>
                      <a:endParaRPr lang="en-NL" sz="2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0.06</a:t>
                      </a:r>
                      <a:endParaRPr lang="en-NL" sz="20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94579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E90E921-CD51-4B43-A2BC-965BA49E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Evaluation: geometrical accuracy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29672-7904-4204-ADC3-A782C7E09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distance from points to the model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32571-9B46-42E3-9E8A-B8E14AD29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7" t="11229" r="36598" b="1716"/>
          <a:stretch/>
        </p:blipFill>
        <p:spPr>
          <a:xfrm>
            <a:off x="3546143" y="2745215"/>
            <a:ext cx="1025857" cy="1525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C586D-7819-42AB-A45C-2AF97D47F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755" y="2884672"/>
            <a:ext cx="1299117" cy="124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195B89-0165-4CE9-9BF5-D8D2C1227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8" t="6347"/>
          <a:stretch/>
        </p:blipFill>
        <p:spPr>
          <a:xfrm>
            <a:off x="6255544" y="2845098"/>
            <a:ext cx="1387164" cy="124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07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C598C-923A-46E0-9DA7-CBD84B12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366" y="2167407"/>
            <a:ext cx="2955750" cy="4667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0E921-CD51-4B43-A2BC-965BA49EE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Evaluation: geometrical accuracy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29672-7904-4204-ADC3-A782C7E09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visualization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051BE-F8BE-4250-8B4E-F4CF0093CD21}"/>
              </a:ext>
            </a:extLst>
          </p:cNvPr>
          <p:cNvSpPr/>
          <p:nvPr/>
        </p:nvSpPr>
        <p:spPr>
          <a:xfrm>
            <a:off x="1453084" y="4946226"/>
            <a:ext cx="1428684" cy="159064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F90500-0043-491C-990A-1E6836524F62}"/>
              </a:ext>
            </a:extLst>
          </p:cNvPr>
          <p:cNvSpPr/>
          <p:nvPr/>
        </p:nvSpPr>
        <p:spPr>
          <a:xfrm>
            <a:off x="5945720" y="3035431"/>
            <a:ext cx="2104771" cy="143499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27BA8B20-9C76-4B3A-AF3D-7203FC447951}"/>
              </a:ext>
            </a:extLst>
          </p:cNvPr>
          <p:cNvCxnSpPr>
            <a:cxnSpLocks/>
          </p:cNvCxnSpPr>
          <p:nvPr/>
        </p:nvCxnSpPr>
        <p:spPr>
          <a:xfrm rot="10800000">
            <a:off x="3010420" y="5883105"/>
            <a:ext cx="1099622" cy="475302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8E67366D-F33B-4D48-ADD1-519013A2130B}"/>
              </a:ext>
            </a:extLst>
          </p:cNvPr>
          <p:cNvCxnSpPr>
            <a:cxnSpLocks/>
          </p:cNvCxnSpPr>
          <p:nvPr/>
        </p:nvCxnSpPr>
        <p:spPr>
          <a:xfrm flipV="1">
            <a:off x="4807671" y="4748806"/>
            <a:ext cx="1049844" cy="68103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63ACD5E-478E-425D-AF46-966A17DD5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817" y="4967603"/>
            <a:ext cx="1242771" cy="15516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63FF9E-9242-4CFE-A54E-C866C161C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679" y="3116258"/>
            <a:ext cx="1957570" cy="12733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2F77FD-579D-4A2F-81A9-16E854820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V="1">
            <a:off x="6663204" y="5672865"/>
            <a:ext cx="1328543" cy="3321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663A71-A780-4783-A49E-7BA6A2C1F000}"/>
              </a:ext>
            </a:extLst>
          </p:cNvPr>
          <p:cNvSpPr txBox="1"/>
          <p:nvPr/>
        </p:nvSpPr>
        <p:spPr>
          <a:xfrm>
            <a:off x="7493553" y="617895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0cm</a:t>
            </a:r>
            <a:endParaRPr lang="en-N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E13ACA-C864-4D12-9DF6-DEBE0E24C213}"/>
              </a:ext>
            </a:extLst>
          </p:cNvPr>
          <p:cNvSpPr txBox="1"/>
          <p:nvPr/>
        </p:nvSpPr>
        <p:spPr>
          <a:xfrm>
            <a:off x="7493553" y="509578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19cm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09129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237B-F9D2-40F4-8F74-23701355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 Comparisons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D310-1BDC-48AB-9C22-DC45DBAA9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358329" cy="4525963"/>
          </a:xfrm>
        </p:spPr>
        <p:txBody>
          <a:bodyPr/>
          <a:lstStyle/>
          <a:p>
            <a:r>
              <a:rPr lang="en-GB" dirty="0"/>
              <a:t>Improve topological fidelity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E1E1E-EA14-4559-92E1-8E0A27C1D225}"/>
              </a:ext>
            </a:extLst>
          </p:cNvPr>
          <p:cNvSpPr txBox="1"/>
          <p:nvPr/>
        </p:nvSpPr>
        <p:spPr>
          <a:xfrm>
            <a:off x="6947813" y="5854532"/>
            <a:ext cx="133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method</a:t>
            </a:r>
            <a:endParaRPr lang="en-N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001642-6875-4279-8664-B757CF36A08D}"/>
              </a:ext>
            </a:extLst>
          </p:cNvPr>
          <p:cNvSpPr txBox="1"/>
          <p:nvPr/>
        </p:nvSpPr>
        <p:spPr>
          <a:xfrm>
            <a:off x="2515531" y="5854532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Livny’s</a:t>
            </a:r>
            <a:r>
              <a:rPr lang="en-US" dirty="0"/>
              <a:t> method</a:t>
            </a:r>
            <a:endParaRPr lang="en-N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B73BBF-D49D-4882-8D97-023D6476D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66" y="2088092"/>
            <a:ext cx="3894518" cy="36302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A155FC-6876-459E-AD4C-8B434C009CB5}"/>
              </a:ext>
            </a:extLst>
          </p:cNvPr>
          <p:cNvSpPr/>
          <p:nvPr/>
        </p:nvSpPr>
        <p:spPr>
          <a:xfrm>
            <a:off x="162683" y="3391292"/>
            <a:ext cx="1800691" cy="190228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2BE7C47-024A-4534-8758-763570AC3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2" y="3429000"/>
            <a:ext cx="1667891" cy="184988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70368B-97AF-4871-B15E-C5B6859D2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482" y="2232296"/>
            <a:ext cx="3894518" cy="348605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6575E3D-E09B-4E5B-A457-C0E2C6669434}"/>
              </a:ext>
            </a:extLst>
          </p:cNvPr>
          <p:cNvSpPr/>
          <p:nvPr/>
        </p:nvSpPr>
        <p:spPr>
          <a:xfrm>
            <a:off x="3116058" y="4832868"/>
            <a:ext cx="394446" cy="4121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EC6255-43D2-4B23-8473-4A60493E7E96}"/>
              </a:ext>
            </a:extLst>
          </p:cNvPr>
          <p:cNvSpPr/>
          <p:nvPr/>
        </p:nvSpPr>
        <p:spPr>
          <a:xfrm>
            <a:off x="4601957" y="3391292"/>
            <a:ext cx="1800691" cy="190228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FE4943E-3367-4779-80BF-97245864AEA7}"/>
              </a:ext>
            </a:extLst>
          </p:cNvPr>
          <p:cNvSpPr/>
          <p:nvPr/>
        </p:nvSpPr>
        <p:spPr>
          <a:xfrm>
            <a:off x="7614214" y="4832867"/>
            <a:ext cx="394446" cy="4121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7F15518-6617-4583-B61D-B497F664B7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11"/>
          <a:stretch/>
        </p:blipFill>
        <p:spPr>
          <a:xfrm>
            <a:off x="4718925" y="3449440"/>
            <a:ext cx="1623938" cy="18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237B-F9D2-40F4-8F74-23701355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58328" cy="1143000"/>
          </a:xfrm>
        </p:spPr>
        <p:txBody>
          <a:bodyPr/>
          <a:lstStyle/>
          <a:p>
            <a:r>
              <a:rPr lang="en-US" dirty="0"/>
              <a:t>4.3 Comparisons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9D310-1BDC-48AB-9C22-DC45DBAA9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Improve geometrical accuracy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3FC981-75E8-43FC-9C35-99EDE9E62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096" y="2331065"/>
            <a:ext cx="2684482" cy="3686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6B2CE8-E5D7-46C1-AE8A-01545B85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56" y="2205872"/>
            <a:ext cx="2453496" cy="38112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2E0A04-E1E7-4135-A7F7-AC609520E5D4}"/>
              </a:ext>
            </a:extLst>
          </p:cNvPr>
          <p:cNvSpPr/>
          <p:nvPr/>
        </p:nvSpPr>
        <p:spPr>
          <a:xfrm>
            <a:off x="2701748" y="5106905"/>
            <a:ext cx="334578" cy="4478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F38050-34B9-4806-BEE1-6CB660C119AE}"/>
              </a:ext>
            </a:extLst>
          </p:cNvPr>
          <p:cNvSpPr/>
          <p:nvPr/>
        </p:nvSpPr>
        <p:spPr>
          <a:xfrm>
            <a:off x="486922" y="2912867"/>
            <a:ext cx="1926340" cy="21776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952EA8E-EDB5-480F-8E71-E9A587C7E3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72"/>
          <a:stretch/>
        </p:blipFill>
        <p:spPr>
          <a:xfrm>
            <a:off x="620099" y="2996585"/>
            <a:ext cx="1751555" cy="20101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1535329-AE7F-43CD-BF0A-F3A7FDDF8FC3}"/>
              </a:ext>
            </a:extLst>
          </p:cNvPr>
          <p:cNvSpPr/>
          <p:nvPr/>
        </p:nvSpPr>
        <p:spPr>
          <a:xfrm>
            <a:off x="7419423" y="5106905"/>
            <a:ext cx="334578" cy="4478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9D57C1-90BC-4659-9AD0-B1D81C72CE13}"/>
              </a:ext>
            </a:extLst>
          </p:cNvPr>
          <p:cNvSpPr/>
          <p:nvPr/>
        </p:nvSpPr>
        <p:spPr>
          <a:xfrm>
            <a:off x="4947372" y="2912865"/>
            <a:ext cx="1926340" cy="217760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79D4F0-3075-4D74-B0EF-BD5D51E018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912"/>
          <a:stretch/>
        </p:blipFill>
        <p:spPr>
          <a:xfrm>
            <a:off x="5021121" y="2996585"/>
            <a:ext cx="1686566" cy="20101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0B3AA63-DC52-4286-BE32-DC0A746FEB36}"/>
              </a:ext>
            </a:extLst>
          </p:cNvPr>
          <p:cNvSpPr txBox="1"/>
          <p:nvPr/>
        </p:nvSpPr>
        <p:spPr>
          <a:xfrm>
            <a:off x="6803936" y="6025215"/>
            <a:ext cx="133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method</a:t>
            </a:r>
            <a:endParaRPr lang="en-N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2517BA-81E2-442A-9877-3BE0266286D7}"/>
              </a:ext>
            </a:extLst>
          </p:cNvPr>
          <p:cNvSpPr txBox="1"/>
          <p:nvPr/>
        </p:nvSpPr>
        <p:spPr>
          <a:xfrm>
            <a:off x="2371654" y="6025215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Livny’s</a:t>
            </a:r>
            <a:r>
              <a:rPr lang="en-US" dirty="0"/>
              <a:t> method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73160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8B31404-B8C8-4E60-A7F6-D7A1FF15BA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64" r="64"/>
          <a:stretch>
            <a:fillRect/>
          </a:stretch>
        </p:blipFill>
        <p:spPr>
          <a:xfrm>
            <a:off x="0" y="-4534"/>
            <a:ext cx="9144000" cy="6857999"/>
          </a:xfrm>
        </p:spPr>
      </p:pic>
      <p:sp>
        <p:nvSpPr>
          <p:cNvPr id="5" name="Rectangle 4"/>
          <p:cNvSpPr/>
          <p:nvPr/>
        </p:nvSpPr>
        <p:spPr>
          <a:xfrm>
            <a:off x="678730" y="2929994"/>
            <a:ext cx="8059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  <a:sym typeface="Tahoma" charset="0"/>
              </a:rPr>
              <a:t>5. Conclusions &amp; Future Work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5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2"/>
    </mc:Choice>
    <mc:Fallback xmlns="">
      <p:transition spd="slow" advTm="4682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7009-8087-48D7-83A9-56F0F124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Conclusions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9EC42-D6A1-40E8-9B05-C444E40D7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Fully-automatic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</a:t>
            </a:r>
            <a:r>
              <a:rPr lang="en-US" altLang="zh-CN" sz="2400" dirty="0"/>
              <a:t>idely </a:t>
            </a:r>
            <a:r>
              <a:rPr lang="en-US" sz="2400" dirty="0"/>
              <a:t>applicable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various trees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Able to achieve high modelling quality from static scanning data and mobile scanning data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Able to generate plausible results from airborne scanning data</a:t>
            </a:r>
          </a:p>
          <a:p>
            <a:endParaRPr lang="en-US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48541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B18777-E9C0-4EB2-A5F1-9810E934C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118" y="2130625"/>
            <a:ext cx="3699056" cy="42631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147C17-DCEE-42EB-A71F-C6B6E893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Applications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DE69-1BED-415C-B50E-5CF4935D1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tree height &amp; trunk thickness</a:t>
            </a:r>
          </a:p>
          <a:p>
            <a:endParaRPr lang="en-NL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3A2B09-6114-416F-9DFF-B9B1CDF4046E}"/>
              </a:ext>
            </a:extLst>
          </p:cNvPr>
          <p:cNvCxnSpPr>
            <a:cxnSpLocks/>
          </p:cNvCxnSpPr>
          <p:nvPr/>
        </p:nvCxnSpPr>
        <p:spPr>
          <a:xfrm flipH="1">
            <a:off x="3455115" y="2366129"/>
            <a:ext cx="2464918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941F70-7A4F-4180-9D12-3452FDF25E81}"/>
              </a:ext>
            </a:extLst>
          </p:cNvPr>
          <p:cNvCxnSpPr>
            <a:cxnSpLocks/>
          </p:cNvCxnSpPr>
          <p:nvPr/>
        </p:nvCxnSpPr>
        <p:spPr>
          <a:xfrm flipH="1">
            <a:off x="3455115" y="6251543"/>
            <a:ext cx="2464918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D431E0-8215-49ED-9F02-6AB6369A5F63}"/>
              </a:ext>
            </a:extLst>
          </p:cNvPr>
          <p:cNvCxnSpPr>
            <a:cxnSpLocks/>
          </p:cNvCxnSpPr>
          <p:nvPr/>
        </p:nvCxnSpPr>
        <p:spPr>
          <a:xfrm flipV="1">
            <a:off x="5618480" y="2366129"/>
            <a:ext cx="1" cy="16115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C83B23-E139-45FF-B8EC-C4749D99356B}"/>
              </a:ext>
            </a:extLst>
          </p:cNvPr>
          <p:cNvCxnSpPr>
            <a:cxnSpLocks/>
          </p:cNvCxnSpPr>
          <p:nvPr/>
        </p:nvCxnSpPr>
        <p:spPr>
          <a:xfrm>
            <a:off x="5610583" y="4425696"/>
            <a:ext cx="7898" cy="18258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725C60-CC47-4E1B-8BC5-255A3B750689}"/>
              </a:ext>
            </a:extLst>
          </p:cNvPr>
          <p:cNvSpPr txBox="1"/>
          <p:nvPr/>
        </p:nvSpPr>
        <p:spPr>
          <a:xfrm>
            <a:off x="5446115" y="399367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endParaRPr lang="en-NL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A8721D-BBB4-44BA-8CC4-5F061FC975C1}"/>
              </a:ext>
            </a:extLst>
          </p:cNvPr>
          <p:cNvCxnSpPr>
            <a:cxnSpLocks/>
          </p:cNvCxnSpPr>
          <p:nvPr/>
        </p:nvCxnSpPr>
        <p:spPr>
          <a:xfrm flipV="1">
            <a:off x="3620392" y="6251543"/>
            <a:ext cx="0" cy="2273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997BC6-1AA2-465B-9F62-6820C3EBC18F}"/>
              </a:ext>
            </a:extLst>
          </p:cNvPr>
          <p:cNvCxnSpPr>
            <a:cxnSpLocks/>
          </p:cNvCxnSpPr>
          <p:nvPr/>
        </p:nvCxnSpPr>
        <p:spPr>
          <a:xfrm flipH="1" flipV="1">
            <a:off x="3632148" y="6389836"/>
            <a:ext cx="301475" cy="79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6D72B5-4431-414A-9820-F080BB3785E5}"/>
                  </a:ext>
                </a:extLst>
              </p:cNvPr>
              <p:cNvSpPr txBox="1"/>
              <p:nvPr/>
            </p:nvSpPr>
            <p:spPr>
              <a:xfrm>
                <a:off x="3339275" y="6377920"/>
                <a:ext cx="4809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</m:oMath>
                  </m:oMathPara>
                </a14:m>
                <a:endParaRPr lang="en-NL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A6D72B5-4431-414A-9820-F080BB378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275" y="6377920"/>
                <a:ext cx="4809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4285713-2834-42E2-A1C6-614642B7941B}"/>
              </a:ext>
            </a:extLst>
          </p:cNvPr>
          <p:cNvCxnSpPr>
            <a:cxnSpLocks/>
          </p:cNvCxnSpPr>
          <p:nvPr/>
        </p:nvCxnSpPr>
        <p:spPr>
          <a:xfrm flipV="1">
            <a:off x="3506998" y="6260160"/>
            <a:ext cx="0" cy="22735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525D36-B900-492E-91FF-41A52600AF61}"/>
              </a:ext>
            </a:extLst>
          </p:cNvPr>
          <p:cNvCxnSpPr>
            <a:cxnSpLocks/>
          </p:cNvCxnSpPr>
          <p:nvPr/>
        </p:nvCxnSpPr>
        <p:spPr>
          <a:xfrm>
            <a:off x="3290153" y="6397780"/>
            <a:ext cx="21684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632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47C17-DCEE-42EB-A71F-C6B6E893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Applications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DE69-1BED-415C-B50E-5CF4935D1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wood volume, biomass..</a:t>
            </a:r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C918F-4AD5-4109-89BC-564EFFDA1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431" y="2320463"/>
            <a:ext cx="2549926" cy="3702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0491B-4F22-4109-81BA-959207112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003" y="2593467"/>
            <a:ext cx="2103802" cy="3429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E0C01C-58DD-43A0-8175-A1A27E985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917" y="2463849"/>
            <a:ext cx="2422514" cy="35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63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32AA057-E388-432B-8D92-99804126A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19"/>
          <a:stretch/>
        </p:blipFill>
        <p:spPr>
          <a:xfrm>
            <a:off x="1187777" y="2068893"/>
            <a:ext cx="6504495" cy="4162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147C17-DCEE-42EB-A71F-C6B6E8939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5.2 Applications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0DE69-1BED-415C-B50E-5CF4935D1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Enhance realism in urban scenes</a:t>
            </a:r>
          </a:p>
          <a:p>
            <a:endParaRPr lang="en-NL" dirty="0"/>
          </a:p>
        </p:txBody>
      </p:sp>
      <p:pic>
        <p:nvPicPr>
          <p:cNvPr id="20" name="Picture 19" descr="A close up of a tree&#10;&#10;Description automatically generated">
            <a:extLst>
              <a:ext uri="{FF2B5EF4-FFF2-40B4-BE49-F238E27FC236}">
                <a16:creationId xmlns:a16="http://schemas.microsoft.com/office/drawing/2014/main" id="{54CFC11D-51B1-458A-8B89-E9AF5DCA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114" y="2650422"/>
            <a:ext cx="933282" cy="797007"/>
          </a:xfrm>
          <a:prstGeom prst="rect">
            <a:avLst/>
          </a:prstGeom>
        </p:spPr>
      </p:pic>
      <p:pic>
        <p:nvPicPr>
          <p:cNvPr id="17" name="Picture 16" descr="A close up of a tree&#10;&#10;Description automatically generated">
            <a:extLst>
              <a:ext uri="{FF2B5EF4-FFF2-40B4-BE49-F238E27FC236}">
                <a16:creationId xmlns:a16="http://schemas.microsoft.com/office/drawing/2014/main" id="{F309CB66-B6C4-4AE2-842F-C59130687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064" y="3525345"/>
            <a:ext cx="560436" cy="781767"/>
          </a:xfrm>
          <a:prstGeom prst="rect">
            <a:avLst/>
          </a:prstGeom>
        </p:spPr>
      </p:pic>
      <p:pic>
        <p:nvPicPr>
          <p:cNvPr id="13" name="Picture 12" descr="A vase of flowers on a tree&#10;&#10;Description automatically generated">
            <a:extLst>
              <a:ext uri="{FF2B5EF4-FFF2-40B4-BE49-F238E27FC236}">
                <a16:creationId xmlns:a16="http://schemas.microsoft.com/office/drawing/2014/main" id="{A804855A-DCCE-462E-93B2-951E33734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853" y="3764243"/>
            <a:ext cx="775295" cy="1055566"/>
          </a:xfrm>
          <a:prstGeom prst="rect">
            <a:avLst/>
          </a:prstGeom>
        </p:spPr>
      </p:pic>
      <p:pic>
        <p:nvPicPr>
          <p:cNvPr id="6" name="Picture 5" descr="A vase of flowers on a tree&#10;&#10;Description automatically generated">
            <a:extLst>
              <a:ext uri="{FF2B5EF4-FFF2-40B4-BE49-F238E27FC236}">
                <a16:creationId xmlns:a16="http://schemas.microsoft.com/office/drawing/2014/main" id="{C5A6C8B1-2CCC-41D4-80C4-A989C8B61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4782" y="4117436"/>
            <a:ext cx="1020731" cy="1389728"/>
          </a:xfrm>
          <a:prstGeom prst="rect">
            <a:avLst/>
          </a:prstGeom>
        </p:spPr>
      </p:pic>
      <p:pic>
        <p:nvPicPr>
          <p:cNvPr id="22" name="Picture 21" descr="A close up of a tree&#10;&#10;Description automatically generated">
            <a:extLst>
              <a:ext uri="{FF2B5EF4-FFF2-40B4-BE49-F238E27FC236}">
                <a16:creationId xmlns:a16="http://schemas.microsoft.com/office/drawing/2014/main" id="{7391C911-05AB-4786-9D6F-B7CE6A82E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669" y="4076971"/>
            <a:ext cx="652377" cy="985090"/>
          </a:xfrm>
          <a:prstGeom prst="rect">
            <a:avLst/>
          </a:prstGeom>
        </p:spPr>
      </p:pic>
      <p:pic>
        <p:nvPicPr>
          <p:cNvPr id="23" name="Picture 22" descr="A close up of a tree&#10;&#10;Description automatically generated">
            <a:extLst>
              <a:ext uri="{FF2B5EF4-FFF2-40B4-BE49-F238E27FC236}">
                <a16:creationId xmlns:a16="http://schemas.microsoft.com/office/drawing/2014/main" id="{95490476-2CAD-409D-99A3-2F75CC00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006" y="3472297"/>
            <a:ext cx="560436" cy="781767"/>
          </a:xfrm>
          <a:prstGeom prst="rect">
            <a:avLst/>
          </a:prstGeom>
        </p:spPr>
      </p:pic>
      <p:pic>
        <p:nvPicPr>
          <p:cNvPr id="24" name="Picture 23" descr="A close up of a tree&#10;&#10;Description automatically generated">
            <a:extLst>
              <a:ext uri="{FF2B5EF4-FFF2-40B4-BE49-F238E27FC236}">
                <a16:creationId xmlns:a16="http://schemas.microsoft.com/office/drawing/2014/main" id="{8A9E6597-B1DD-484F-A65B-54B989593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169" y="3743160"/>
            <a:ext cx="609500" cy="850208"/>
          </a:xfrm>
          <a:prstGeom prst="rect">
            <a:avLst/>
          </a:prstGeom>
        </p:spPr>
      </p:pic>
      <p:pic>
        <p:nvPicPr>
          <p:cNvPr id="25" name="Picture 24" descr="A close up of a tree&#10;&#10;Description automatically generated">
            <a:extLst>
              <a:ext uri="{FF2B5EF4-FFF2-40B4-BE49-F238E27FC236}">
                <a16:creationId xmlns:a16="http://schemas.microsoft.com/office/drawing/2014/main" id="{80978C45-6672-49BA-9F60-54F937E772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867" y="4292026"/>
            <a:ext cx="926578" cy="1399134"/>
          </a:xfrm>
          <a:prstGeom prst="rect">
            <a:avLst/>
          </a:prstGeom>
        </p:spPr>
      </p:pic>
      <p:pic>
        <p:nvPicPr>
          <p:cNvPr id="26" name="Picture 25" descr="A close up of a tree&#10;&#10;Description automatically generated">
            <a:extLst>
              <a:ext uri="{FF2B5EF4-FFF2-40B4-BE49-F238E27FC236}">
                <a16:creationId xmlns:a16="http://schemas.microsoft.com/office/drawing/2014/main" id="{DB791301-7055-4B4B-A349-240CACC7F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6804" y="4780525"/>
            <a:ext cx="1263933" cy="13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95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97009-8087-48D7-83A9-56F0F124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5.3 Limitations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9EC42-D6A1-40E8-9B05-C444E40D7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Data-driven mainly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Not involving the </a:t>
            </a:r>
            <a:r>
              <a:rPr lang="en-GB" dirty="0"/>
              <a:t>natural growing rules of tree branches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4877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1B008-89EE-E043-BFF3-C0AA162B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1.1 Motivation</a:t>
            </a:r>
          </a:p>
        </p:txBody>
      </p:sp>
      <p:sp>
        <p:nvSpPr>
          <p:cNvPr id="6" name="矩形 4">
            <a:extLst>
              <a:ext uri="{FF2B5EF4-FFF2-40B4-BE49-F238E27FC236}">
                <a16:creationId xmlns:a16="http://schemas.microsoft.com/office/drawing/2014/main" id="{FB36DA7C-26CE-4E1F-97D9-1291D5C01AD8}"/>
              </a:ext>
            </a:extLst>
          </p:cNvPr>
          <p:cNvSpPr/>
          <p:nvPr/>
        </p:nvSpPr>
        <p:spPr>
          <a:xfrm>
            <a:off x="705452" y="4847909"/>
            <a:ext cx="35034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1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Game visualization</a:t>
            </a:r>
          </a:p>
        </p:txBody>
      </p:sp>
      <p:sp>
        <p:nvSpPr>
          <p:cNvPr id="7" name="矩形 9">
            <a:extLst>
              <a:ext uri="{FF2B5EF4-FFF2-40B4-BE49-F238E27FC236}">
                <a16:creationId xmlns:a16="http://schemas.microsoft.com/office/drawing/2014/main" id="{2F68A0BA-4EAC-49B0-8DE2-5F955F70F700}"/>
              </a:ext>
            </a:extLst>
          </p:cNvPr>
          <p:cNvSpPr/>
          <p:nvPr/>
        </p:nvSpPr>
        <p:spPr>
          <a:xfrm>
            <a:off x="4555766" y="4829557"/>
            <a:ext cx="35034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1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Movie special effect</a:t>
            </a:r>
          </a:p>
        </p:txBody>
      </p:sp>
      <p:sp>
        <p:nvSpPr>
          <p:cNvPr id="8" name="矩形 11">
            <a:extLst>
              <a:ext uri="{FF2B5EF4-FFF2-40B4-BE49-F238E27FC236}">
                <a16:creationId xmlns:a16="http://schemas.microsoft.com/office/drawing/2014/main" id="{D4C561A3-1F23-4D6E-82F4-AD393D4B9ABF}"/>
              </a:ext>
            </a:extLst>
          </p:cNvPr>
          <p:cNvSpPr/>
          <p:nvPr/>
        </p:nvSpPr>
        <p:spPr>
          <a:xfrm>
            <a:off x="705452" y="2386488"/>
            <a:ext cx="35034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1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Urban landscape design</a:t>
            </a:r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A670E55A-D677-451B-B83B-E34B124E0CF6}"/>
              </a:ext>
            </a:extLst>
          </p:cNvPr>
          <p:cNvSpPr/>
          <p:nvPr/>
        </p:nvSpPr>
        <p:spPr>
          <a:xfrm>
            <a:off x="4557597" y="2395951"/>
            <a:ext cx="350345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100" dirty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Environment modelling.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092BD-F8ED-4FFD-B08D-C536A044D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12"/>
          <a:stretch/>
        </p:blipFill>
        <p:spPr>
          <a:xfrm>
            <a:off x="1037306" y="3822344"/>
            <a:ext cx="3518460" cy="2429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A5CD45-9BA1-47B7-A2E1-82F0267E9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364" y="3822344"/>
            <a:ext cx="3503456" cy="24299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8CE8BA-64F0-4D9C-97FA-186ED0AB9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56" y="1283389"/>
            <a:ext cx="3513760" cy="2429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EA8814-4BD1-4E96-A558-5A7C60222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364" y="1283389"/>
            <a:ext cx="3503456" cy="24299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831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54"/>
    </mc:Choice>
    <mc:Fallback xmlns="">
      <p:transition spd="slow" advTm="22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EB22-901F-49F0-8C68-6C1290A5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5.4 Future Work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A85FB-D91B-4944-A602-D8A4D588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Individual tree</a:t>
            </a:r>
          </a:p>
          <a:p>
            <a:pPr marL="0" indent="0">
              <a:buNone/>
            </a:pPr>
            <a:r>
              <a:rPr lang="en-US" sz="2400" dirty="0"/>
              <a:t>    A set of trees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Cylinder fitting   </a:t>
            </a:r>
          </a:p>
          <a:p>
            <a:pPr marL="0" indent="0">
              <a:buNone/>
            </a:pPr>
            <a:r>
              <a:rPr lang="en-US" sz="2400" dirty="0"/>
              <a:t>    Free form surface fitting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Point cloud only   </a:t>
            </a:r>
          </a:p>
          <a:p>
            <a:pPr marL="0" indent="0">
              <a:buNone/>
            </a:pPr>
            <a:r>
              <a:rPr lang="en-US" sz="2400" dirty="0"/>
              <a:t>    Points with Images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6B8B4-5F40-4CD2-952E-8130D56EF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272" y="1284144"/>
            <a:ext cx="2253904" cy="158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46906F-8C38-41F0-95B2-44776BB33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475" y="1462415"/>
            <a:ext cx="1258445" cy="1395274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15A74C-D21A-4475-9B0C-3FC9524A3A56}"/>
              </a:ext>
            </a:extLst>
          </p:cNvPr>
          <p:cNvSpPr/>
          <p:nvPr/>
        </p:nvSpPr>
        <p:spPr>
          <a:xfrm>
            <a:off x="5893466" y="2160052"/>
            <a:ext cx="344818" cy="230957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F1DD3402-4447-430F-A9F7-AA14DD317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54" y="2039678"/>
            <a:ext cx="464364" cy="4643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AFDBD8-6536-4663-A0A9-66C36421B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114" y="5046267"/>
            <a:ext cx="1160806" cy="1654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4562F7-F7A9-4876-846F-FCBEF52C5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535" y="4946612"/>
            <a:ext cx="1442267" cy="1753892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A16D1D5C-0F45-4484-AAED-0476DEF9C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54" y="3785417"/>
            <a:ext cx="464364" cy="464364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EC9537EE-D2D2-4CFC-895B-4B209195C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54" y="5556320"/>
            <a:ext cx="464364" cy="464364"/>
          </a:xfrm>
          <a:prstGeom prst="rect">
            <a:avLst/>
          </a:prstGeom>
        </p:spPr>
      </p:pic>
      <p:sp>
        <p:nvSpPr>
          <p:cNvPr id="16" name="Plus Sign 15">
            <a:extLst>
              <a:ext uri="{FF2B5EF4-FFF2-40B4-BE49-F238E27FC236}">
                <a16:creationId xmlns:a16="http://schemas.microsoft.com/office/drawing/2014/main" id="{47F796A8-31DA-40EC-91B9-E70E79698AC2}"/>
              </a:ext>
            </a:extLst>
          </p:cNvPr>
          <p:cNvSpPr/>
          <p:nvPr/>
        </p:nvSpPr>
        <p:spPr>
          <a:xfrm>
            <a:off x="5833693" y="5932863"/>
            <a:ext cx="464365" cy="386600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916DF27B-A274-4B7C-8362-DFE0206932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323" t="9347" r="9323" b="15052"/>
          <a:stretch/>
        </p:blipFill>
        <p:spPr>
          <a:xfrm>
            <a:off x="4461629" y="3272320"/>
            <a:ext cx="1317137" cy="1321944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508990F7-B622-4E55-ACB6-40E0342CEFCA}"/>
              </a:ext>
            </a:extLst>
          </p:cNvPr>
          <p:cNvSpPr/>
          <p:nvPr/>
        </p:nvSpPr>
        <p:spPr>
          <a:xfrm>
            <a:off x="5948382" y="3776891"/>
            <a:ext cx="344818" cy="230957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 descr="A picture containing animal&#10;&#10;Description automatically generated">
            <a:extLst>
              <a:ext uri="{FF2B5EF4-FFF2-40B4-BE49-F238E27FC236}">
                <a16:creationId xmlns:a16="http://schemas.microsoft.com/office/drawing/2014/main" id="{370DABAC-7F99-482C-B8EA-9C84D03A1D6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9476"/>
          <a:stretch/>
        </p:blipFill>
        <p:spPr>
          <a:xfrm>
            <a:off x="6473078" y="3177479"/>
            <a:ext cx="1599863" cy="151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8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8B31404-B8C8-4E60-A7F6-D7A1FF15BA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64" r="64"/>
          <a:stretch>
            <a:fillRect/>
          </a:stretch>
        </p:blipFill>
        <p:spPr>
          <a:xfrm>
            <a:off x="0" y="-4534"/>
            <a:ext cx="9144000" cy="6857999"/>
          </a:xfrm>
        </p:spPr>
      </p:pic>
      <p:sp>
        <p:nvSpPr>
          <p:cNvPr id="5" name="Rectangle 4"/>
          <p:cNvSpPr/>
          <p:nvPr/>
        </p:nvSpPr>
        <p:spPr>
          <a:xfrm>
            <a:off x="1715679" y="3070522"/>
            <a:ext cx="80599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  <a:sym typeface="Tahoma" charset="0"/>
              </a:rPr>
              <a:t>Thanks! Any Questions?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01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2"/>
    </mc:Choice>
    <mc:Fallback xmlns="">
      <p:transition spd="slow" advTm="46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70CF-BD4F-4FD7-9641-87CEFC3B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Motivation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C1D19-8B8D-4908-8EA9-FB7A547A9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want accurate tree models?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2390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8F4B-F0E4-4B01-93C6-DB47C7A7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Motivation</a:t>
            </a:r>
            <a:endParaRPr lang="en-NL" dirty="0"/>
          </a:p>
        </p:txBody>
      </p:sp>
      <p:pic>
        <p:nvPicPr>
          <p:cNvPr id="4" name="Measuring diameter on trees with irregularities">
            <a:hlinkClick r:id="" action="ppaction://media"/>
            <a:extLst>
              <a:ext uri="{FF2B5EF4-FFF2-40B4-BE49-F238E27FC236}">
                <a16:creationId xmlns:a16="http://schemas.microsoft.com/office/drawing/2014/main" id="{1D5D05DF-F792-4400-9C06-0E8460463E6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8259" end="377614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3704" y="1417638"/>
            <a:ext cx="7705320" cy="46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3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25"/>
    </mc:Choice>
    <mc:Fallback xmlns="">
      <p:transition spd="slow" advTm="64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283" objId="4"/>
        <p14:triggerEvt type="onClick" time="12283" objId="4"/>
        <p14:stopEvt time="48255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BE2A4-5897-47FD-84BD-FA0EFA055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 Research Objective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B4BBA1-FD35-421A-9D9E-340555887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616463" cy="4525963"/>
          </a:xfrm>
        </p:spPr>
        <p:txBody>
          <a:bodyPr/>
          <a:lstStyle/>
          <a:p>
            <a:pPr algn="just"/>
            <a:r>
              <a:rPr lang="en-US" sz="3200" dirty="0"/>
              <a:t>	3D tree modeling from point clouds</a:t>
            </a:r>
          </a:p>
          <a:p>
            <a:pPr lvl="1"/>
            <a:r>
              <a:rPr lang="en-US" sz="2800" dirty="0"/>
              <a:t>Accurate (geometrically correct)</a:t>
            </a:r>
          </a:p>
          <a:p>
            <a:pPr lvl="1"/>
            <a:r>
              <a:rPr lang="en-US" sz="2800" dirty="0"/>
              <a:t>Detailed (topologically faithful)</a:t>
            </a:r>
          </a:p>
          <a:p>
            <a:pPr lvl="1"/>
            <a:r>
              <a:rPr lang="en-US" sz="2800" dirty="0"/>
              <a:t>Automatic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1812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A433-8574-46EA-8DED-1FB370CA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1.3 Research Scope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3647D-B327-407E-A0CE-4767A84F7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Focus on branch reconstruction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dirty="0"/>
              <a:t>Focus on </a:t>
            </a:r>
            <a:r>
              <a:rPr lang="en-US" dirty="0"/>
              <a:t>individual tree reconstruction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57223E-EC04-4846-8399-DFCC36D33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399" y="3049211"/>
            <a:ext cx="499104" cy="499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C6C6F6-5C53-496C-A9C8-9C79FC00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798" y="3133771"/>
            <a:ext cx="329984" cy="329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7DE2CF-62A8-4279-8151-D94B947D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772" y="2099996"/>
            <a:ext cx="1149186" cy="1558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8C87D2-E020-448E-8FF0-97A35320E2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192" y="2077479"/>
            <a:ext cx="1350649" cy="15588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88D7CF-1388-4602-AFB3-42E03AB3E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150" y="4294647"/>
            <a:ext cx="1522631" cy="17505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09F9AFD-A40E-4393-904A-D1A0206011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6223" y="4294647"/>
            <a:ext cx="3264659" cy="1750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53F728-BA96-490E-A229-0C29FEDC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399" y="5233509"/>
            <a:ext cx="499104" cy="4991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54CBAF4-F969-4468-BE9B-ED174371E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43" y="5379606"/>
            <a:ext cx="329984" cy="3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24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3.5|0.6|1.5|0.8|1.9|0.8|1.5"/>
</p:tagLst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2819</TotalTime>
  <Words>856</Words>
  <Application>Microsoft Office PowerPoint</Application>
  <PresentationFormat>On-screen Show (4:3)</PresentationFormat>
  <Paragraphs>293</Paragraphs>
  <Slides>51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Abadi</vt:lpstr>
      <vt:lpstr>Arial</vt:lpstr>
      <vt:lpstr>Calibri</vt:lpstr>
      <vt:lpstr>Cambria Math</vt:lpstr>
      <vt:lpstr>Tahoma</vt:lpstr>
      <vt:lpstr>Times New Roman</vt:lpstr>
      <vt:lpstr>Office Theme</vt:lpstr>
      <vt:lpstr>Custom Design</vt:lpstr>
      <vt:lpstr>Accurate, Detailed, and Automatic Tree Modelling from Point Clouds</vt:lpstr>
      <vt:lpstr>CONTENT</vt:lpstr>
      <vt:lpstr>PowerPoint Presentation</vt:lpstr>
      <vt:lpstr>1.1 Motivation</vt:lpstr>
      <vt:lpstr>1.1 Motivation</vt:lpstr>
      <vt:lpstr>1.1 Motivation</vt:lpstr>
      <vt:lpstr>1.1 Motivation</vt:lpstr>
      <vt:lpstr>1.2 Research Objective</vt:lpstr>
      <vt:lpstr>1.3 Research Scope</vt:lpstr>
      <vt:lpstr>PowerPoint Presentation</vt:lpstr>
      <vt:lpstr>2.1 Modelling “icon” trees </vt:lpstr>
      <vt:lpstr>2.2 Cylinder-fitting approach</vt:lpstr>
      <vt:lpstr>2.3 Skeleton-based approach</vt:lpstr>
      <vt:lpstr>PowerPoint Presentation</vt:lpstr>
      <vt:lpstr>3. Methodology Overview</vt:lpstr>
      <vt:lpstr>3. Methodology Overview</vt:lpstr>
      <vt:lpstr>3.1 Skeleton Initialization</vt:lpstr>
      <vt:lpstr>3.1 Skeleton Initialization</vt:lpstr>
      <vt:lpstr>3.1 Skeleton Initialization</vt:lpstr>
      <vt:lpstr>3.1 Skeleton Initialization</vt:lpstr>
      <vt:lpstr>3.1 Skeleton Initialization</vt:lpstr>
      <vt:lpstr>3.1 Skeleton Initialization</vt:lpstr>
      <vt:lpstr>3. Methodology Overview</vt:lpstr>
      <vt:lpstr>3.2 Skeleton Simplification</vt:lpstr>
      <vt:lpstr>3.2 Skeleton Simplification</vt:lpstr>
      <vt:lpstr>3.2 Skeleton Simplification</vt:lpstr>
      <vt:lpstr>3. Methodology Overview</vt:lpstr>
      <vt:lpstr>3.3 Branch fitting</vt:lpstr>
      <vt:lpstr>3.3 Branch fitting</vt:lpstr>
      <vt:lpstr>3.3 Branch fitting</vt:lpstr>
      <vt:lpstr>3.3 Branch fitting</vt:lpstr>
      <vt:lpstr>3.3 Branch fitting</vt:lpstr>
      <vt:lpstr>3.3 Branch fitting</vt:lpstr>
      <vt:lpstr>3.3 Branch fitting</vt:lpstr>
      <vt:lpstr>3. Methodology Overview</vt:lpstr>
      <vt:lpstr>3.4 Adding realism</vt:lpstr>
      <vt:lpstr>PowerPoint Presentation</vt:lpstr>
      <vt:lpstr>4.1 Results: different tree types</vt:lpstr>
      <vt:lpstr>4.1 Results: different data sources</vt:lpstr>
      <vt:lpstr>4.2 Evaluation: geometrical accuracy</vt:lpstr>
      <vt:lpstr>4.2 Evaluation: geometrical accuracy</vt:lpstr>
      <vt:lpstr>4.3 Comparisons</vt:lpstr>
      <vt:lpstr>4.3 Comparisons</vt:lpstr>
      <vt:lpstr>PowerPoint Presentation</vt:lpstr>
      <vt:lpstr>5.1 Conclusions</vt:lpstr>
      <vt:lpstr>5.2 Applications</vt:lpstr>
      <vt:lpstr>5.2 Applications</vt:lpstr>
      <vt:lpstr>5.2 Applications</vt:lpstr>
      <vt:lpstr>5.3 Limitations</vt:lpstr>
      <vt:lpstr>5.4 Future Work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</dc:creator>
  <cp:lastModifiedBy>Shenglan Du</cp:lastModifiedBy>
  <cp:revision>394</cp:revision>
  <dcterms:created xsi:type="dcterms:W3CDTF">2015-07-09T11:57:30Z</dcterms:created>
  <dcterms:modified xsi:type="dcterms:W3CDTF">2019-06-20T11:52:41Z</dcterms:modified>
</cp:coreProperties>
</file>